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9"/>
  </p:notesMasterIdLst>
  <p:sldIdLst>
    <p:sldId id="256" r:id="rId2"/>
    <p:sldId id="257" r:id="rId3"/>
    <p:sldId id="258" r:id="rId4"/>
    <p:sldId id="259" r:id="rId5"/>
    <p:sldId id="261" r:id="rId6"/>
    <p:sldId id="262" r:id="rId7"/>
    <p:sldId id="263"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756"/>
    <p:restoredTop sz="71536" autoAdjust="0"/>
  </p:normalViewPr>
  <p:slideViewPr>
    <p:cSldViewPr snapToGrid="0" snapToObjects="1">
      <p:cViewPr varScale="1">
        <p:scale>
          <a:sx n="89" d="100"/>
          <a:sy n="89" d="100"/>
        </p:scale>
        <p:origin x="1192" y="160"/>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F7648C4-3CFF-D342-9D04-D2A168A771EE}" type="datetimeFigureOut">
              <a:rPr lang="en-US" smtClean="0"/>
              <a:t>4/11/20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1B0CF69-8217-924A-B039-712C1EEF3BDC}" type="slidenum">
              <a:rPr lang="en-US" smtClean="0"/>
              <a:t>‹#›</a:t>
            </a:fld>
            <a:endParaRPr lang="en-US"/>
          </a:p>
        </p:txBody>
      </p:sp>
    </p:spTree>
    <p:extLst>
      <p:ext uri="{BB962C8B-B14F-4D97-AF65-F5344CB8AC3E}">
        <p14:creationId xmlns:p14="http://schemas.microsoft.com/office/powerpoint/2010/main" val="3308507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B0CF69-8217-924A-B039-712C1EEF3BDC}" type="slidenum">
              <a:rPr lang="en-US" smtClean="0"/>
              <a:t>2</a:t>
            </a:fld>
            <a:endParaRPr lang="en-US"/>
          </a:p>
        </p:txBody>
      </p:sp>
    </p:spTree>
    <p:extLst>
      <p:ext uri="{BB962C8B-B14F-4D97-AF65-F5344CB8AC3E}">
        <p14:creationId xmlns:p14="http://schemas.microsoft.com/office/powerpoint/2010/main" val="9505606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Denotation is the literal information given for the viewer to see. Calvin Klein maintains consistency in its branding for the most part,  selling an iconic, timeless style, set in a colorless setting, with beautiful people. The ads include </a:t>
            </a:r>
            <a:r>
              <a:rPr lang="en-US" sz="1200" kern="1200" dirty="0">
                <a:solidFill>
                  <a:schemeClr val="tx1"/>
                </a:solidFill>
                <a:effectLst/>
                <a:latin typeface="+mn-lt"/>
                <a:ea typeface="+mn-ea"/>
                <a:cs typeface="+mn-cs"/>
              </a:rPr>
              <a:t>attractive models and sexualizes them by dressing them in minimal clothing and having them flaunt their in-shape body for the viewer. The 90s ad </a:t>
            </a:r>
            <a:r>
              <a:rPr lang="en-US" dirty="0"/>
              <a:t>portrays clips of a shirtless Mark Wahlberg, wearing Calvin Klein underwear and jeans, giving reasons why he chooses to wear that brand. It also features Kate Moss, topless and wearing the same jeans and boxers, calmly walking around him with her arms crossed over her chest. The camera shows only torso and upper body shots.</a:t>
            </a:r>
          </a:p>
          <a:p>
            <a:r>
              <a:rPr lang="en-US" dirty="0"/>
              <a:t>The 2020 maintains a relatively similar aesthetic but branches out to include pops of color amidst dim lighting, and is much more dynamic. The ad portrays seven actors/ public figures wearing Calvin underwear, shirts, and jeans, while Body rock by Moby (1999) plays in background. “We got the body, rock the body.” Different clips highlight different aspects of each person both with clothes on and with only undergarments, including: SZA  next to a unique car, Lil nas x sitting at the head of a boardroom table, Hunter Shaefer jumping on a bed, Justin Bieber fake boxing on a picnic table, Meluma listening to music in front of a mirror, Kendall Jenner throwing flowers in a shop, and clips of Lay Zhang boxing for less than a few seconds. At the end Kylie Jenner says the campaign phrase </a:t>
            </a:r>
            <a:r>
              <a:rPr lang="en-US" dirty="0">
                <a:effectLst/>
              </a:rPr>
              <a:t>“I am who I am, I like what I like, I love who I love, I do what I want.”</a:t>
            </a:r>
            <a:endParaRPr lang="en-US" dirty="0"/>
          </a:p>
        </p:txBody>
      </p:sp>
      <p:sp>
        <p:nvSpPr>
          <p:cNvPr id="4" name="Slide Number Placeholder 3"/>
          <p:cNvSpPr>
            <a:spLocks noGrp="1"/>
          </p:cNvSpPr>
          <p:nvPr>
            <p:ph type="sldNum" sz="quarter" idx="5"/>
          </p:nvPr>
        </p:nvSpPr>
        <p:spPr/>
        <p:txBody>
          <a:bodyPr/>
          <a:lstStyle/>
          <a:p>
            <a:fld id="{91B0CF69-8217-924A-B039-712C1EEF3BDC}" type="slidenum">
              <a:rPr lang="en-US" smtClean="0"/>
              <a:t>3</a:t>
            </a:fld>
            <a:endParaRPr lang="en-US"/>
          </a:p>
        </p:txBody>
      </p:sp>
    </p:spTree>
    <p:extLst>
      <p:ext uri="{BB962C8B-B14F-4D97-AF65-F5344CB8AC3E}">
        <p14:creationId xmlns:p14="http://schemas.microsoft.com/office/powerpoint/2010/main" val="12734118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Above all, the ads are ultimately trying to get the viewer to buy a lifestyle, not clothing, which is what makes the ads appealing. The ads subconsciously convince viewers that buying the product will give them the physical perfection and sexual desirability that the actors portray. Companies are aware of the marketing strategy that if viewers envy the perfection of the actors, then they will buy the product so other people will envy them. The 2020 campaign pushes the idea of confidence and self love which society has recently prioritized, claiming “confidence is sexy,” however, of course confidence would appear to come easy to those who already have a sought-after physique. Younger viewers who are vulnerable to lacking confidence will envy the profound confidence that appears to come from owning the commodity. This ad also sells the idea that everyone can wear Calvin Klein, and those who do will be accepted among their peers regardless of race, sexuality,  gender, or financial class. Although this is not stated outrightly, viewers understand this implied message through the inclusion of a variety of actors, allowing them to internally view themselves in that position.</a:t>
            </a:r>
          </a:p>
        </p:txBody>
      </p:sp>
      <p:sp>
        <p:nvSpPr>
          <p:cNvPr id="4" name="Slide Number Placeholder 3"/>
          <p:cNvSpPr>
            <a:spLocks noGrp="1"/>
          </p:cNvSpPr>
          <p:nvPr>
            <p:ph type="sldNum" sz="quarter" idx="5"/>
          </p:nvPr>
        </p:nvSpPr>
        <p:spPr/>
        <p:txBody>
          <a:bodyPr/>
          <a:lstStyle/>
          <a:p>
            <a:fld id="{91B0CF69-8217-924A-B039-712C1EEF3BDC}" type="slidenum">
              <a:rPr lang="en-US" smtClean="0"/>
              <a:t>4</a:t>
            </a:fld>
            <a:endParaRPr lang="en-US"/>
          </a:p>
        </p:txBody>
      </p:sp>
    </p:spTree>
    <p:extLst>
      <p:ext uri="{BB962C8B-B14F-4D97-AF65-F5344CB8AC3E}">
        <p14:creationId xmlns:p14="http://schemas.microsoft.com/office/powerpoint/2010/main" val="9200967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Society is responsible for changing how we as an individual interpret imagery. Humans, from childhood, are raised to buy into the often invisible toles of how society expects us to think, act, and react. Over time we develop taste to choose who we identify with, and  as a reflection of our social experiences. As a consumer, we subconsciously acquire a taste for something based on how the media portrays it to the viewers. Calvin Klein uses models rich in beauty, or idols known to be wealthy and popular to show consumers that they can be like higher class individuals by purchasing the product. According to Lacan’s theory of self-identity, we recognize ourselves as individuals, and when ads show something desirable, it draws on our imagination, enabling viewers to visualize themselves in that context. In a commodity culture where humans are taught  to buy more to achieve satisfaction, humans buy the product with the ingrained hope of obtaining the status. These ads are consistent with media in how they reinforce the standards of beauty and aesthetics. The ideal portrayed in both ads is a lean, toned, tan, body and appealing face, and the implied message is that if you can obtain this ideal, you will be happy, and the quality of your life will improve. Today’s society emphasizes that beauty comes from confidence, no matter your muscle tone, complexion, or BMI.  If the viewer aspires to these ideals; they may accept the transmitted message and buy into what Calvin Klein is selling. They may accept only certain aspects of what they are viewing, or they may reject the whole ad overall, either aware of the company’s intention to use sex to sell or aware that  buying the product will not get them the life that the actors portray. Without realizing these tactics, it is easy to (literally) buy into the publicity and glamour of advertisement. </a:t>
            </a:r>
          </a:p>
        </p:txBody>
      </p:sp>
      <p:sp>
        <p:nvSpPr>
          <p:cNvPr id="4" name="Slide Number Placeholder 3"/>
          <p:cNvSpPr>
            <a:spLocks noGrp="1"/>
          </p:cNvSpPr>
          <p:nvPr>
            <p:ph type="sldNum" sz="quarter" idx="5"/>
          </p:nvPr>
        </p:nvSpPr>
        <p:spPr/>
        <p:txBody>
          <a:bodyPr/>
          <a:lstStyle/>
          <a:p>
            <a:fld id="{91B0CF69-8217-924A-B039-712C1EEF3BDC}" type="slidenum">
              <a:rPr lang="en-US" smtClean="0"/>
              <a:t>5</a:t>
            </a:fld>
            <a:endParaRPr lang="en-US"/>
          </a:p>
        </p:txBody>
      </p:sp>
    </p:spTree>
    <p:extLst>
      <p:ext uri="{BB962C8B-B14F-4D97-AF65-F5344CB8AC3E}">
        <p14:creationId xmlns:p14="http://schemas.microsoft.com/office/powerpoint/2010/main" val="12512100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shift in changing ideologies and what society deemed important at the time is evident when comparing both ads that are two decades apart. In an era where society is becoming more accepting, Calvin Klein broadened its appeal to include other races, genders, and sexualities as its target market. Even if the viewer can’t directly relate to the actors, they are aware of the inclusivity and acceptance and still want to be associated with the brand. In the ad with mark Wahlberg, he depicts the standard, white, dominant, overly sexual male engaging with the expectable white, skinny, blonde, submissive, female. The ad portrays straight white people.  It may seem repulsive based on today’s standards, but this was appealing to young adult males who aspired to “get skins” (meaning being with a girl, preferably nude), be ripped, act “cool” and casual, and have the girl come to you for sex.  The 2020 ad, however, features multiple races, non straight actors, and equal confidence between both males and females. In 1992, the idea of gender equality was less prominent. It was normal for women to be viewed as submissive to their male counterpart, expecting his protection and guidance. Kate Moss portrays this role the way she is closed-off, holding her arms over her chest. She avoids frontal views towards the camera, showing her back to the viewer as she turns herself to Mark for him to hold her, and as she walks behind him, almost seeking protection. This shows how power is enacted through visuals, and how dominance relations are made through body language and viewpoints. In the 2020 ad, each actor commands the same amount of power, and because they are isolated into their own clips, one does not dominate another. Each actor, male or female, are shown from a frontal view and make eye contact which further emphasizes their confidence. They gain the viewers respect and admiration this way, again creating envy. The 2020 ad also embraces the theme of self expression and not caring what others think, reinforced by the repetition of the phrase “deal with it.” This mindset is more encouraged nowadays where many people are concerned about others opinions, and trying to portray themselves best they can with the influx of social media which was not a concern in the early 90s. Additionally, each individual actor embodies a different theme that young adults can relate to or find enticing which broadens the appeal even further: the sexiness of Meluma, the  extravagance of SZA,  the oblivion od Lil Nas X,  the spontaneity of Hunter Shafer, the edgy ”bad boy” persona of Justin Bieber, and the value of being different or “weird” like Kylie Jenner.</a:t>
            </a:r>
          </a:p>
        </p:txBody>
      </p:sp>
      <p:sp>
        <p:nvSpPr>
          <p:cNvPr id="4" name="Slide Number Placeholder 3"/>
          <p:cNvSpPr>
            <a:spLocks noGrp="1"/>
          </p:cNvSpPr>
          <p:nvPr>
            <p:ph type="sldNum" sz="quarter" idx="5"/>
          </p:nvPr>
        </p:nvSpPr>
        <p:spPr/>
        <p:txBody>
          <a:bodyPr/>
          <a:lstStyle/>
          <a:p>
            <a:fld id="{91B0CF69-8217-924A-B039-712C1EEF3BDC}" type="slidenum">
              <a:rPr lang="en-US" smtClean="0"/>
              <a:t>6</a:t>
            </a:fld>
            <a:endParaRPr lang="en-US"/>
          </a:p>
        </p:txBody>
      </p:sp>
    </p:spTree>
    <p:extLst>
      <p:ext uri="{BB962C8B-B14F-4D97-AF65-F5344CB8AC3E}">
        <p14:creationId xmlns:p14="http://schemas.microsoft.com/office/powerpoint/2010/main" val="17776590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Calvin Klein ads may appear innocent to consumers who have become desensitized to visual media, which is why it is important to break down the content to reveal underlying aspects which may be problematic. In the 90s ad, the references may seem ridiculous to the point of being humorous including Mark Wahlberg grabbing his crotch, waving his arms in the air, or making strange sounds. Others, such as claiming Calvin’s are the best prevention for  AIDS may be offensive since thousands of people lost their lives from this disease. Additionally, Kate Moss is objectified as a prop and becomes a symbol for sex. He notices her freckles as an afterthought, which means he only was concerned with looking at her body. Mark refers to her as “that,” when he says, “Now that can come between me and my Calvin’s.”  It is evident that all he cares about is getting “skins” and having sex with attractive females. Especially today this would be considered degrading to women. In relation to Berger’s thoughts, Kate is a spectacle on display to please male viewers and sell the underwear. She is passive, submissive, and available like women in oil paintings, also meant to please a male viewer. The 2020 ad is problematic because although it seems to be inclusive, Lay Zhang, the Chinese actor, only gets a few seconds of screen time which is nothing compared to the rest, and Kylie Jenner who Is the white, straight female, gets the final lines and the most screen time. The actors all flaunt their  minimally dressed bodies to also be a spectacle, including scenes of lying across a bed, wearing nothing but underwear, or crawling on the floor, all meant to be sexually appealing and make the viewer look. The difference in this ad is that each individual maintains their own agenda and personality, which seems to line up with todays progressive ideology. </a:t>
            </a:r>
          </a:p>
        </p:txBody>
      </p:sp>
      <p:sp>
        <p:nvSpPr>
          <p:cNvPr id="4" name="Slide Number Placeholder 3"/>
          <p:cNvSpPr>
            <a:spLocks noGrp="1"/>
          </p:cNvSpPr>
          <p:nvPr>
            <p:ph type="sldNum" sz="quarter" idx="5"/>
          </p:nvPr>
        </p:nvSpPr>
        <p:spPr/>
        <p:txBody>
          <a:bodyPr/>
          <a:lstStyle/>
          <a:p>
            <a:fld id="{91B0CF69-8217-924A-B039-712C1EEF3BDC}" type="slidenum">
              <a:rPr lang="en-US" smtClean="0"/>
              <a:t>7</a:t>
            </a:fld>
            <a:endParaRPr lang="en-US"/>
          </a:p>
        </p:txBody>
      </p:sp>
    </p:spTree>
    <p:extLst>
      <p:ext uri="{BB962C8B-B14F-4D97-AF65-F5344CB8AC3E}">
        <p14:creationId xmlns:p14="http://schemas.microsoft.com/office/powerpoint/2010/main" val="32134414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751012" y="609601"/>
            <a:ext cx="8676222" cy="3200400"/>
          </a:xfrm>
        </p:spPr>
        <p:txBody>
          <a:bodyPr anchor="b">
            <a:normAutofit/>
          </a:bodyPr>
          <a:lstStyle>
            <a:lvl1pPr algn="ctr">
              <a:defRPr sz="4800">
                <a:effectLst>
                  <a:glow rad="38100">
                    <a:schemeClr val="bg1">
                      <a:lumMod val="65000"/>
                      <a:lumOff val="35000"/>
                      <a:alpha val="50000"/>
                    </a:schemeClr>
                  </a:glow>
                  <a:outerShdw blurRad="28575" dist="31750" dir="13200000" algn="tl" rotWithShape="0">
                    <a:srgbClr val="000000">
                      <a:alpha val="25000"/>
                    </a:srgbClr>
                  </a:outerShdw>
                </a:effectLst>
              </a:defRPr>
            </a:lvl1pPr>
          </a:lstStyle>
          <a:p>
            <a:r>
              <a:rPr lang="en-US"/>
              <a:t>Click to edit Master title style</a:t>
            </a:r>
            <a:endParaRPr lang="en-US" dirty="0"/>
          </a:p>
        </p:txBody>
      </p:sp>
      <p:sp>
        <p:nvSpPr>
          <p:cNvPr id="3" name="Subtitle 2"/>
          <p:cNvSpPr>
            <a:spLocks noGrp="1"/>
          </p:cNvSpPr>
          <p:nvPr>
            <p:ph type="subTitle" idx="1"/>
          </p:nvPr>
        </p:nvSpPr>
        <p:spPr>
          <a:xfrm>
            <a:off x="1751012" y="3886200"/>
            <a:ext cx="8676222" cy="1905000"/>
          </a:xfrm>
        </p:spPr>
        <p:txBody>
          <a:bodyPr anchor="t">
            <a:normAutofit/>
          </a:bodyPr>
          <a:lstStyle>
            <a:lvl1pPr marL="0" indent="0" algn="ctr">
              <a:buNone/>
              <a:defRPr sz="2100">
                <a:gradFill flip="none" rotWithShape="1">
                  <a:gsLst>
                    <a:gs pos="0">
                      <a:schemeClr val="tx1"/>
                    </a:gs>
                    <a:gs pos="100000">
                      <a:schemeClr val="tx1">
                        <a:lumMod val="75000"/>
                      </a:schemeClr>
                    </a:gs>
                  </a:gsLst>
                  <a:lin ang="5400000" scaled="0"/>
                  <a:tileRect/>
                </a:gra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4/11/20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4732865"/>
            <a:ext cx="99060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9796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41413" y="5299603"/>
            <a:ext cx="9906000" cy="493712"/>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4/11/20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2" y="609601"/>
            <a:ext cx="9905999" cy="3124199"/>
          </a:xfrm>
        </p:spPr>
        <p:txBody>
          <a:bodyPr anchor="ctr">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1141411" y="4343400"/>
            <a:ext cx="9906000" cy="1447800"/>
          </a:xfrm>
        </p:spPr>
        <p:txBody>
          <a:bodyPr anchor="ctr">
            <a:normAutofit/>
          </a:bodyPr>
          <a:lstStyle>
            <a:lvl1pPr marL="0" indent="0" algn="l">
              <a:buNone/>
              <a:defRPr sz="20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4/11/20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836612"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accent1"/>
                </a:solidFill>
              </a:rPr>
              <a:t>“</a:t>
            </a:r>
          </a:p>
        </p:txBody>
      </p:sp>
      <p:sp>
        <p:nvSpPr>
          <p:cNvPr id="15" name="TextBox 14"/>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accent1"/>
                </a:solidFill>
              </a:rPr>
              <a:t>”</a:t>
            </a:r>
          </a:p>
        </p:txBody>
      </p:sp>
      <p:sp>
        <p:nvSpPr>
          <p:cNvPr id="2" name="Title 1"/>
          <p:cNvSpPr>
            <a:spLocks noGrp="1"/>
          </p:cNvSpPr>
          <p:nvPr>
            <p:ph type="title"/>
          </p:nvPr>
        </p:nvSpPr>
        <p:spPr>
          <a:xfrm>
            <a:off x="1446213" y="609601"/>
            <a:ext cx="9296398" cy="2743199"/>
          </a:xfrm>
        </p:spPr>
        <p:txBody>
          <a:bodyPr anchor="ctr">
            <a:normAutofit/>
          </a:bodyPr>
          <a:lstStyle>
            <a:lvl1pPr algn="l">
              <a:defRPr sz="3200" b="0" cap="all">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141411" y="4343400"/>
            <a:ext cx="9906000" cy="1447800"/>
          </a:xfrm>
        </p:spPr>
        <p:txBody>
          <a:bodyPr vert="horz" lIns="91440" tIns="45720" rIns="91440" bIns="45720" rtlCol="0" anchor="ctr">
            <a:normAutofit/>
          </a:bodyPr>
          <a:lstStyle>
            <a:lvl1pPr>
              <a:buNone/>
              <a:defRPr lang="en-US" sz="2000">
                <a:gradFill flip="none" rotWithShape="1">
                  <a:gsLst>
                    <a:gs pos="0">
                      <a:schemeClr val="tx1"/>
                    </a:gs>
                    <a:gs pos="100000">
                      <a:schemeClr val="tx1">
                        <a:lumMod val="75000"/>
                      </a:schemeClr>
                    </a:gs>
                  </a:gsLst>
                  <a:lin ang="5400000" scaled="0"/>
                  <a:tileRect/>
                </a:gradFill>
              </a:defRPr>
            </a:lvl1pPr>
          </a:lstStyle>
          <a:p>
            <a:pPr marL="0" lvl="0" indent="0">
              <a:buNone/>
            </a:pPr>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4/11/20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2" y="3308581"/>
            <a:ext cx="9906000" cy="1468800"/>
          </a:xfrm>
        </p:spPr>
        <p:txBody>
          <a:bodyPr anchor="b">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1141410" y="4777381"/>
            <a:ext cx="9906001" cy="860400"/>
          </a:xfrm>
        </p:spPr>
        <p:txBody>
          <a:bodyPr vert="horz" lIns="91440" tIns="45720" rIns="91440" bIns="45720" rtlCol="0" anchor="t">
            <a:normAutofit/>
          </a:bodyPr>
          <a:lstStyle>
            <a:lvl1pPr>
              <a:defRPr lang="en-US" sz="2000">
                <a:gradFill flip="none" rotWithShape="1">
                  <a:gsLst>
                    <a:gs pos="0">
                      <a:schemeClr val="tx1"/>
                    </a:gs>
                    <a:gs pos="100000">
                      <a:schemeClr val="tx1">
                        <a:lumMod val="75000"/>
                      </a:schemeClr>
                    </a:gs>
                  </a:gsLst>
                  <a:lin ang="5400000" scaled="0"/>
                  <a:tileRect/>
                </a:gradFill>
              </a:defRPr>
            </a:lvl1pPr>
          </a:lstStyle>
          <a:p>
            <a:pPr marL="0" lvl="0" indent="0">
              <a:buNone/>
            </a:pPr>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4/11/20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836612"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accent1"/>
                </a:solidFill>
              </a:rPr>
              <a:t>“</a:t>
            </a:r>
          </a:p>
        </p:txBody>
      </p:sp>
      <p:sp>
        <p:nvSpPr>
          <p:cNvPr id="15" name="TextBox 14"/>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accent1"/>
                </a:solidFill>
              </a:rPr>
              <a:t>”</a:t>
            </a:r>
          </a:p>
        </p:txBody>
      </p:sp>
      <p:sp>
        <p:nvSpPr>
          <p:cNvPr id="2" name="Title 1"/>
          <p:cNvSpPr>
            <a:spLocks noGrp="1"/>
          </p:cNvSpPr>
          <p:nvPr>
            <p:ph type="title"/>
          </p:nvPr>
        </p:nvSpPr>
        <p:spPr>
          <a:xfrm>
            <a:off x="1446213" y="609601"/>
            <a:ext cx="9296398" cy="2743199"/>
          </a:xfrm>
        </p:spPr>
        <p:txBody>
          <a:bodyPr anchor="ctr">
            <a:normAutofit/>
          </a:bodyPr>
          <a:lstStyle>
            <a:lvl1pPr algn="l">
              <a:defRPr sz="3200" b="0" cap="all">
                <a:gradFill flip="none" rotWithShape="1">
                  <a:gsLst>
                    <a:gs pos="0">
                      <a:schemeClr val="tx1"/>
                    </a:gs>
                    <a:gs pos="100000">
                      <a:schemeClr val="tx1">
                        <a:lumMod val="75000"/>
                      </a:schemeClr>
                    </a:gs>
                  </a:gsLst>
                  <a:lin ang="5400000" scaled="0"/>
                  <a:tileRect/>
                </a:gra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141412" y="3886200"/>
            <a:ext cx="9906000" cy="889000"/>
          </a:xfrm>
        </p:spPr>
        <p:txBody>
          <a:bodyPr vert="horz" lIns="91440" tIns="45720" rIns="91440" bIns="45720" rtlCol="0" anchor="b">
            <a:normAutofit/>
          </a:bodyPr>
          <a:lstStyle>
            <a:lvl1pPr>
              <a:buNone/>
              <a:defRPr lang="en-US" sz="2400" b="0" cap="all" dirty="0">
                <a:ln w="3175" cmpd="sng">
                  <a:noFill/>
                </a:ln>
                <a:gradFill flip="none" rotWithShape="1">
                  <a:gsLst>
                    <a:gs pos="0">
                      <a:schemeClr val="tx1"/>
                    </a:gs>
                    <a:gs pos="100000">
                      <a:schemeClr val="tx1">
                        <a:lumMod val="75000"/>
                      </a:schemeClr>
                    </a:gs>
                  </a:gsLst>
                  <a:lin ang="5400000" scaled="0"/>
                  <a:tileRect/>
                </a:gradFill>
                <a:effectLst>
                  <a:glow rad="38100">
                    <a:schemeClr val="bg1">
                      <a:lumMod val="65000"/>
                      <a:lumOff val="35000"/>
                      <a:alpha val="40000"/>
                    </a:schemeClr>
                  </a:glow>
                  <a:outerShdw blurRad="28575" dist="38100" dir="14040000" algn="tl" rotWithShape="0">
                    <a:srgbClr val="000000">
                      <a:alpha val="25000"/>
                    </a:srgbClr>
                  </a:outerShdw>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141411" y="4775200"/>
            <a:ext cx="9906000" cy="1016000"/>
          </a:xfrm>
        </p:spPr>
        <p:txBody>
          <a:bodyPr anchor="t">
            <a:normAutofit/>
          </a:bodyPr>
          <a:lstStyle>
            <a:lvl1pPr marL="0" indent="0" algn="l">
              <a:buNone/>
              <a:defRPr sz="18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4/11/20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41412" y="609601"/>
            <a:ext cx="9905999" cy="2743199"/>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1141412" y="3505200"/>
            <a:ext cx="9906000" cy="838200"/>
          </a:xfrm>
        </p:spPr>
        <p:txBody>
          <a:bodyPr vert="horz" lIns="91440" tIns="45720" rIns="91440" bIns="45720" rtlCol="0" anchor="b">
            <a:normAutofit/>
          </a:bodyPr>
          <a:lstStyle>
            <a:lvl1pPr>
              <a:buNone/>
              <a:defRPr lang="en-US" sz="2800" b="0" cap="all" dirty="0">
                <a:ln w="3175" cmpd="sng">
                  <a:noFill/>
                </a:ln>
                <a:gradFill flip="none" rotWithShape="1">
                  <a:gsLst>
                    <a:gs pos="0">
                      <a:schemeClr val="tx1"/>
                    </a:gs>
                    <a:gs pos="100000">
                      <a:schemeClr val="tx1">
                        <a:lumMod val="75000"/>
                      </a:schemeClr>
                    </a:gs>
                  </a:gsLst>
                  <a:lin ang="5400000" scaled="0"/>
                  <a:tileRect/>
                </a:gradFill>
                <a:effectLst>
                  <a:glow rad="38100">
                    <a:schemeClr val="bg1">
                      <a:lumMod val="65000"/>
                      <a:lumOff val="35000"/>
                      <a:alpha val="40000"/>
                    </a:schemeClr>
                  </a:glow>
                  <a:outerShdw blurRad="28575" dist="38100" dir="14040000" algn="tl" rotWithShape="0">
                    <a:srgbClr val="000000">
                      <a:alpha val="25000"/>
                    </a:srgbClr>
                  </a:outerShdw>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141411" y="4343400"/>
            <a:ext cx="9906000" cy="1447800"/>
          </a:xfrm>
        </p:spPr>
        <p:txBody>
          <a:bodyPr anchor="t">
            <a:normAutofit/>
          </a:bodyPr>
          <a:lstStyle>
            <a:lvl1pPr marL="0" indent="0" algn="l">
              <a:buNone/>
              <a:defRPr sz="18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4/11/20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Title 1"/>
          <p:cNvSpPr>
            <a:spLocks noGrp="1"/>
          </p:cNvSpPr>
          <p:nvPr>
            <p:ph type="title"/>
          </p:nvPr>
        </p:nvSpPr>
        <p:spPr>
          <a:xfrm>
            <a:off x="1141413" y="609600"/>
            <a:ext cx="9905998" cy="19050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4/11/20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6898" y="609599"/>
            <a:ext cx="2210514" cy="518160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1412" y="609600"/>
            <a:ext cx="7543800" cy="51816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4/11/20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4/11/20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751013" y="3308581"/>
            <a:ext cx="8686800" cy="1468800"/>
          </a:xfrm>
        </p:spPr>
        <p:txBody>
          <a:bodyPr anchor="b"/>
          <a:lstStyle>
            <a:lvl1pPr algn="r">
              <a:defRPr sz="4000" b="0" cap="all"/>
            </a:lvl1pPr>
          </a:lstStyle>
          <a:p>
            <a:r>
              <a:rPr lang="en-US"/>
              <a:t>Click to edit Master title style</a:t>
            </a:r>
            <a:endParaRPr lang="en-US" dirty="0"/>
          </a:p>
        </p:txBody>
      </p:sp>
      <p:sp>
        <p:nvSpPr>
          <p:cNvPr id="3" name="Text Placeholder 2"/>
          <p:cNvSpPr>
            <a:spLocks noGrp="1"/>
          </p:cNvSpPr>
          <p:nvPr>
            <p:ph type="body" idx="1"/>
          </p:nvPr>
        </p:nvSpPr>
        <p:spPr>
          <a:xfrm>
            <a:off x="1751011" y="4777381"/>
            <a:ext cx="8686801" cy="860400"/>
          </a:xfrm>
        </p:spPr>
        <p:txBody>
          <a:bodyPr anchor="t">
            <a:normAutofit/>
          </a:bodyPr>
          <a:lstStyle>
            <a:lvl1pPr marL="0" indent="0" algn="r">
              <a:buNone/>
              <a:defRPr sz="2000">
                <a:gradFill flip="none" rotWithShape="1">
                  <a:gsLst>
                    <a:gs pos="0">
                      <a:schemeClr val="tx1"/>
                    </a:gs>
                    <a:gs pos="100000">
                      <a:schemeClr val="tx1">
                        <a:lumMod val="75000"/>
                      </a:schemeClr>
                    </a:gs>
                  </a:gsLst>
                  <a:lin ang="5400000" scaled="0"/>
                  <a:tileRect/>
                </a:gra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4/11/20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1412" y="2666999"/>
            <a:ext cx="4876800"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0612" y="2667000"/>
            <a:ext cx="4876800"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4/11/20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429280" y="2658533"/>
            <a:ext cx="4588931"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41412" y="3243262"/>
            <a:ext cx="4876800" cy="2547937"/>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43133" y="2667000"/>
            <a:ext cx="4604280"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0612" y="3243262"/>
            <a:ext cx="4876801" cy="2547937"/>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4/11/20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4/11/20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4/11/20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1600200"/>
            <a:ext cx="3549121" cy="1371600"/>
          </a:xfrm>
        </p:spPr>
        <p:txBody>
          <a:bodyPr anchor="b">
            <a:norm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103812" y="609601"/>
            <a:ext cx="5943601" cy="51816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1411" y="2971800"/>
            <a:ext cx="3549121" cy="182880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4/11/20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1" y="1600200"/>
            <a:ext cx="5334001" cy="1371600"/>
          </a:xfrm>
        </p:spPr>
        <p:txBody>
          <a:bodyPr anchor="b">
            <a:normAutofit/>
          </a:bodyPr>
          <a:lstStyle>
            <a:lvl1pPr algn="l">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433733" y="-18288"/>
            <a:ext cx="3276599" cy="6903720"/>
          </a:xfrm>
          <a:ln w="38100">
            <a:gradFill flip="none" rotWithShape="1">
              <a:gsLst>
                <a:gs pos="0">
                  <a:schemeClr val="bg2"/>
                </a:gs>
                <a:gs pos="100000">
                  <a:schemeClr val="bg2">
                    <a:lumMod val="75000"/>
                  </a:schemeClr>
                </a:gs>
              </a:gsLst>
              <a:lin ang="5400000" scaled="0"/>
              <a:tileRect/>
            </a:gradFill>
          </a:ln>
          <a:effectLst>
            <a:innerShdw blurRad="57150" dist="38100" dir="1080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41411" y="2971800"/>
            <a:ext cx="5334001" cy="1828800"/>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399212" y="5883275"/>
            <a:ext cx="914400" cy="365125"/>
          </a:xfrm>
        </p:spPr>
        <p:txBody>
          <a:bodyPr/>
          <a:lstStyle/>
          <a:p>
            <a:fld id="{B61BEF0D-F0BB-DE4B-95CE-6DB70DBA9567}" type="datetimeFigureOut">
              <a:rPr lang="en-US" dirty="0"/>
              <a:pPr/>
              <a:t>4/11/20</a:t>
            </a:fld>
            <a:endParaRPr lang="en-US" dirty="0"/>
          </a:p>
        </p:txBody>
      </p:sp>
      <p:sp>
        <p:nvSpPr>
          <p:cNvPr id="6" name="Footer Placeholder 5"/>
          <p:cNvSpPr>
            <a:spLocks noGrp="1"/>
          </p:cNvSpPr>
          <p:nvPr>
            <p:ph type="ftr" sz="quarter" idx="11"/>
          </p:nvPr>
        </p:nvSpPr>
        <p:spPr>
          <a:xfrm>
            <a:off x="1141412" y="5883275"/>
            <a:ext cx="5105400" cy="365125"/>
          </a:xfrm>
        </p:spPr>
        <p:txBody>
          <a:bodyPr/>
          <a:lstStyle/>
          <a:p>
            <a:endParaRPr lang="en-US" dirty="0"/>
          </a:p>
        </p:txBody>
      </p:sp>
      <p:sp>
        <p:nvSpPr>
          <p:cNvPr id="7" name="Slide Number Placeholder 6"/>
          <p:cNvSpPr>
            <a:spLocks noGrp="1"/>
          </p:cNvSpPr>
          <p:nvPr>
            <p:ph type="sldNum" sz="quarter" idx="12"/>
          </p:nvPr>
        </p:nvSpPr>
        <p:spPr>
          <a:xfrm>
            <a:off x="10742612" y="5883275"/>
            <a:ext cx="3225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41413" y="609600"/>
            <a:ext cx="9905998" cy="19050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41413" y="2666999"/>
            <a:ext cx="9905998" cy="3124201"/>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837612" y="5883275"/>
            <a:ext cx="1600200" cy="365125"/>
          </a:xfrm>
          <a:prstGeom prst="rect">
            <a:avLst/>
          </a:prstGeom>
        </p:spPr>
        <p:txBody>
          <a:bodyPr vert="horz" lIns="91440" tIns="45720" rIns="91440" bIns="45720" rtlCol="0" anchor="ctr"/>
          <a:lstStyle>
            <a:lvl1pPr algn="r">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fld id="{B61BEF0D-F0BB-DE4B-95CE-6DB70DBA9567}" type="datetimeFigureOut">
              <a:rPr lang="en-US" dirty="0"/>
              <a:pPr/>
              <a:t>4/11/20</a:t>
            </a:fld>
            <a:endParaRPr lang="en-US" dirty="0"/>
          </a:p>
        </p:txBody>
      </p:sp>
      <p:sp>
        <p:nvSpPr>
          <p:cNvPr id="5" name="Footer Placeholder 4"/>
          <p:cNvSpPr>
            <a:spLocks noGrp="1"/>
          </p:cNvSpPr>
          <p:nvPr>
            <p:ph type="ftr" sz="quarter" idx="3"/>
          </p:nvPr>
        </p:nvSpPr>
        <p:spPr>
          <a:xfrm>
            <a:off x="1141412" y="5883275"/>
            <a:ext cx="7543800" cy="365125"/>
          </a:xfrm>
          <a:prstGeom prst="rect">
            <a:avLst/>
          </a:prstGeom>
        </p:spPr>
        <p:txBody>
          <a:bodyPr vert="horz" lIns="91440" tIns="45720" rIns="91440" bIns="45720" rtlCol="0" anchor="ctr"/>
          <a:lstStyle>
            <a:lvl1pPr algn="l">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endParaRPr lang="en-US" dirty="0"/>
          </a:p>
        </p:txBody>
      </p:sp>
      <p:sp>
        <p:nvSpPr>
          <p:cNvPr id="6" name="Slide Number Placeholder 5"/>
          <p:cNvSpPr>
            <a:spLocks noGrp="1"/>
          </p:cNvSpPr>
          <p:nvPr>
            <p:ph type="sldNum" sz="quarter" idx="4"/>
          </p:nvPr>
        </p:nvSpPr>
        <p:spPr>
          <a:xfrm>
            <a:off x="10514012" y="5883275"/>
            <a:ext cx="551167" cy="365125"/>
          </a:xfrm>
          <a:prstGeom prst="rect">
            <a:avLst/>
          </a:prstGeom>
        </p:spPr>
        <p:txBody>
          <a:bodyPr vert="horz" lIns="91440" tIns="45720" rIns="91440" bIns="45720" rtlCol="0" anchor="ctr"/>
          <a:lstStyle>
            <a:lvl1pPr algn="r">
              <a:defRPr sz="900" b="1" i="0">
                <a:solidFill>
                  <a:schemeClr val="tx1">
                    <a:lumMod val="75000"/>
                  </a:schemeClr>
                </a:solidFill>
                <a:effectLst>
                  <a:outerShdw blurRad="50800" dist="38100" dir="2700000" algn="tl" rotWithShape="0">
                    <a:srgbClr val="000000">
                      <a:alpha val="43000"/>
                    </a:srgbClr>
                  </a:outerShdw>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1"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l" defTabSz="457200" rtl="0" eaLnBrk="1" latinLnBrk="0" hangingPunct="1">
        <a:spcBef>
          <a:spcPct val="0"/>
        </a:spcBef>
        <a:buNone/>
        <a:defRPr sz="3200" kern="1200" cap="all">
          <a:ln w="3175" cmpd="sng">
            <a:noFill/>
          </a:ln>
          <a:gradFill flip="none" rotWithShape="1">
            <a:gsLst>
              <a:gs pos="0">
                <a:schemeClr val="tx1"/>
              </a:gs>
              <a:gs pos="100000">
                <a:schemeClr val="tx1">
                  <a:lumMod val="65000"/>
                </a:schemeClr>
              </a:gs>
            </a:gsLst>
            <a:lin ang="5580000" scaled="0"/>
            <a:tileRect/>
          </a:gradFill>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100000"/>
        <a:buFont typeface="Arial"/>
        <a:buChar char="•"/>
        <a:defRPr sz="20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100000"/>
        <a:buFont typeface="Arial"/>
        <a:buChar char="•"/>
        <a:defRPr sz="18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100000"/>
        <a:buFont typeface="Arial"/>
        <a:buChar char="•"/>
        <a:defRPr sz="16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100000"/>
        <a:buFont typeface="Arial"/>
        <a:buChar char="•"/>
        <a:defRPr sz="14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100000"/>
        <a:buFont typeface="Arial"/>
        <a:buChar char="•"/>
        <a:defRPr sz="14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100000"/>
        <a:buFont typeface="Arial"/>
        <a:buChar char="•"/>
        <a:defRPr sz="1200" kern="1200" cap="small">
          <a:gradFill flip="none" rotWithShape="1">
            <a:gsLst>
              <a:gs pos="0">
                <a:schemeClr val="tx1"/>
              </a:gs>
              <a:gs pos="100000">
                <a:schemeClr val="tx1">
                  <a:lumMod val="75000"/>
                </a:schemeClr>
              </a:gs>
            </a:gsLst>
            <a:lin ang="5580000" scaled="0"/>
            <a:tileRect/>
          </a:gradFill>
          <a:effectLst>
            <a:glow rad="38100">
              <a:schemeClr val="bg1">
                <a:lumMod val="50000"/>
                <a:lumOff val="50000"/>
                <a:alpha val="20000"/>
              </a:schemeClr>
            </a:glow>
            <a:outerShdw blurRad="44450" dist="12700" dir="13860000" algn="tl" rotWithShape="0">
              <a:srgbClr val="000000">
                <a:alpha val="20000"/>
              </a:srgb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hyperlink" Target="https://www.youtube.com/watch?v=HKQ27oH-vKY" TargetMode="External"/><Relationship Id="rId5" Type="http://schemas.openxmlformats.org/officeDocument/2006/relationships/hyperlink" Target="https://youtu.be/JyGSYN5cpN0?t=3" TargetMode="Externa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F122DF-9310-9440-AAEF-D088DDB55F0E}"/>
              </a:ext>
            </a:extLst>
          </p:cNvPr>
          <p:cNvSpPr>
            <a:spLocks noGrp="1"/>
          </p:cNvSpPr>
          <p:nvPr>
            <p:ph type="ctrTitle"/>
          </p:nvPr>
        </p:nvSpPr>
        <p:spPr/>
        <p:txBody>
          <a:bodyPr/>
          <a:lstStyle/>
          <a:p>
            <a:r>
              <a:rPr lang="en-US" dirty="0"/>
              <a:t>Semiotic Analysis of Calvin Klein 1992 vs. 2020</a:t>
            </a:r>
          </a:p>
        </p:txBody>
      </p:sp>
      <p:sp>
        <p:nvSpPr>
          <p:cNvPr id="3" name="Subtitle 2">
            <a:extLst>
              <a:ext uri="{FF2B5EF4-FFF2-40B4-BE49-F238E27FC236}">
                <a16:creationId xmlns:a16="http://schemas.microsoft.com/office/drawing/2014/main" id="{D69A4C2A-72D9-7244-92FC-B51A5C7AAB0B}"/>
              </a:ext>
            </a:extLst>
          </p:cNvPr>
          <p:cNvSpPr>
            <a:spLocks noGrp="1"/>
          </p:cNvSpPr>
          <p:nvPr>
            <p:ph type="subTitle" idx="1"/>
          </p:nvPr>
        </p:nvSpPr>
        <p:spPr/>
        <p:txBody>
          <a:bodyPr/>
          <a:lstStyle/>
          <a:p>
            <a:r>
              <a:rPr lang="en-US" dirty="0"/>
              <a:t>Visual Culture Midterm</a:t>
            </a:r>
          </a:p>
          <a:p>
            <a:r>
              <a:rPr lang="en-US" dirty="0"/>
              <a:t>Adriana Wimler</a:t>
            </a:r>
          </a:p>
        </p:txBody>
      </p:sp>
    </p:spTree>
    <p:extLst>
      <p:ext uri="{BB962C8B-B14F-4D97-AF65-F5344CB8AC3E}">
        <p14:creationId xmlns:p14="http://schemas.microsoft.com/office/powerpoint/2010/main" val="606967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FDD636-3D3D-3D4E-883E-5F2BBCF60DF5}"/>
              </a:ext>
            </a:extLst>
          </p:cNvPr>
          <p:cNvSpPr>
            <a:spLocks noGrp="1"/>
          </p:cNvSpPr>
          <p:nvPr>
            <p:ph type="title"/>
          </p:nvPr>
        </p:nvSpPr>
        <p:spPr/>
        <p:txBody>
          <a:bodyPr/>
          <a:lstStyle/>
          <a:p>
            <a:r>
              <a:rPr lang="en-US" dirty="0"/>
              <a:t>Ads in Comparison</a:t>
            </a:r>
          </a:p>
        </p:txBody>
      </p:sp>
      <p:pic>
        <p:nvPicPr>
          <p:cNvPr id="7" name="Content Placeholder 6">
            <a:extLst>
              <a:ext uri="{FF2B5EF4-FFF2-40B4-BE49-F238E27FC236}">
                <a16:creationId xmlns:a16="http://schemas.microsoft.com/office/drawing/2014/main" id="{61559F50-C812-584B-B7A8-46A4833840F3}"/>
              </a:ext>
            </a:extLst>
          </p:cNvPr>
          <p:cNvPicPr>
            <a:picLocks noGrp="1" noChangeAspect="1"/>
          </p:cNvPicPr>
          <p:nvPr>
            <p:ph sz="half" idx="1"/>
          </p:nvPr>
        </p:nvPicPr>
        <p:blipFill>
          <a:blip r:embed="rId3"/>
          <a:stretch>
            <a:fillRect/>
          </a:stretch>
        </p:blipFill>
        <p:spPr>
          <a:xfrm>
            <a:off x="1141412" y="2514599"/>
            <a:ext cx="4504559" cy="2983803"/>
          </a:xfrm>
          <a:prstGeom prst="rect">
            <a:avLst/>
          </a:prstGeom>
        </p:spPr>
      </p:pic>
      <p:pic>
        <p:nvPicPr>
          <p:cNvPr id="8" name="Content Placeholder 7">
            <a:extLst>
              <a:ext uri="{FF2B5EF4-FFF2-40B4-BE49-F238E27FC236}">
                <a16:creationId xmlns:a16="http://schemas.microsoft.com/office/drawing/2014/main" id="{8178C9B2-11C0-A54D-AEA0-6A82F81BD862}"/>
              </a:ext>
            </a:extLst>
          </p:cNvPr>
          <p:cNvPicPr>
            <a:picLocks noGrp="1" noChangeAspect="1"/>
          </p:cNvPicPr>
          <p:nvPr>
            <p:ph sz="half" idx="2"/>
          </p:nvPr>
        </p:nvPicPr>
        <p:blipFill rotWithShape="1">
          <a:blip r:embed="rId4"/>
          <a:srcRect l="6549"/>
          <a:stretch/>
        </p:blipFill>
        <p:spPr>
          <a:xfrm>
            <a:off x="6094412" y="2514600"/>
            <a:ext cx="5356626" cy="2983804"/>
          </a:xfrm>
          <a:prstGeom prst="rect">
            <a:avLst/>
          </a:prstGeom>
        </p:spPr>
      </p:pic>
      <p:sp>
        <p:nvSpPr>
          <p:cNvPr id="5" name="TextBox 4">
            <a:extLst>
              <a:ext uri="{FF2B5EF4-FFF2-40B4-BE49-F238E27FC236}">
                <a16:creationId xmlns:a16="http://schemas.microsoft.com/office/drawing/2014/main" id="{9158DEDC-55D2-AA4B-88F5-945F5737FA4C}"/>
              </a:ext>
            </a:extLst>
          </p:cNvPr>
          <p:cNvSpPr txBox="1"/>
          <p:nvPr/>
        </p:nvSpPr>
        <p:spPr>
          <a:xfrm>
            <a:off x="1141412" y="5943599"/>
            <a:ext cx="4489939" cy="369332"/>
          </a:xfrm>
          <a:prstGeom prst="rect">
            <a:avLst/>
          </a:prstGeom>
          <a:noFill/>
        </p:spPr>
        <p:txBody>
          <a:bodyPr wrap="square" rtlCol="0">
            <a:spAutoFit/>
          </a:bodyPr>
          <a:lstStyle/>
          <a:p>
            <a:r>
              <a:rPr lang="en-US" u="sng" dirty="0">
                <a:hlinkClick r:id="rId5"/>
              </a:rPr>
              <a:t>https://youtu.be/JyGSYN5cpN0?t=3</a:t>
            </a:r>
            <a:endParaRPr lang="en-US" dirty="0"/>
          </a:p>
        </p:txBody>
      </p:sp>
      <p:sp>
        <p:nvSpPr>
          <p:cNvPr id="6" name="TextBox 5">
            <a:extLst>
              <a:ext uri="{FF2B5EF4-FFF2-40B4-BE49-F238E27FC236}">
                <a16:creationId xmlns:a16="http://schemas.microsoft.com/office/drawing/2014/main" id="{F0B6B14D-7C76-5C44-A686-DA79358C01B9}"/>
              </a:ext>
            </a:extLst>
          </p:cNvPr>
          <p:cNvSpPr txBox="1"/>
          <p:nvPr/>
        </p:nvSpPr>
        <p:spPr>
          <a:xfrm>
            <a:off x="6170612" y="5879067"/>
            <a:ext cx="5939326" cy="369332"/>
          </a:xfrm>
          <a:prstGeom prst="rect">
            <a:avLst/>
          </a:prstGeom>
          <a:noFill/>
        </p:spPr>
        <p:txBody>
          <a:bodyPr wrap="square" rtlCol="0">
            <a:spAutoFit/>
          </a:bodyPr>
          <a:lstStyle/>
          <a:p>
            <a:r>
              <a:rPr lang="en-US" dirty="0">
                <a:hlinkClick r:id="rId6"/>
              </a:rPr>
              <a:t>https://www.youtube.com/watch?v=HKQ27oH-vKY</a:t>
            </a:r>
            <a:r>
              <a:rPr lang="en-US" dirty="0"/>
              <a:t> </a:t>
            </a:r>
          </a:p>
        </p:txBody>
      </p:sp>
    </p:spTree>
    <p:extLst>
      <p:ext uri="{BB962C8B-B14F-4D97-AF65-F5344CB8AC3E}">
        <p14:creationId xmlns:p14="http://schemas.microsoft.com/office/powerpoint/2010/main" val="27970203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1A8C5E-8DD6-6F4B-A950-4AC06F202FD9}"/>
              </a:ext>
            </a:extLst>
          </p:cNvPr>
          <p:cNvSpPr>
            <a:spLocks noGrp="1"/>
          </p:cNvSpPr>
          <p:nvPr>
            <p:ph type="title"/>
          </p:nvPr>
        </p:nvSpPr>
        <p:spPr/>
        <p:txBody>
          <a:bodyPr/>
          <a:lstStyle/>
          <a:p>
            <a:r>
              <a:rPr lang="en-US" dirty="0"/>
              <a:t>Denotation</a:t>
            </a:r>
          </a:p>
        </p:txBody>
      </p:sp>
      <p:sp>
        <p:nvSpPr>
          <p:cNvPr id="3" name="Text Placeholder 2">
            <a:extLst>
              <a:ext uri="{FF2B5EF4-FFF2-40B4-BE49-F238E27FC236}">
                <a16:creationId xmlns:a16="http://schemas.microsoft.com/office/drawing/2014/main" id="{91944CCD-8F16-A446-B816-D57653400CEA}"/>
              </a:ext>
            </a:extLst>
          </p:cNvPr>
          <p:cNvSpPr>
            <a:spLocks noGrp="1"/>
          </p:cNvSpPr>
          <p:nvPr>
            <p:ph type="body" idx="1"/>
          </p:nvPr>
        </p:nvSpPr>
        <p:spPr>
          <a:xfrm>
            <a:off x="1285346" y="1938338"/>
            <a:ext cx="4588931" cy="576262"/>
          </a:xfrm>
        </p:spPr>
        <p:txBody>
          <a:bodyPr/>
          <a:lstStyle/>
          <a:p>
            <a:r>
              <a:rPr lang="en-US" dirty="0"/>
              <a:t>1992</a:t>
            </a:r>
          </a:p>
        </p:txBody>
      </p:sp>
      <p:sp>
        <p:nvSpPr>
          <p:cNvPr id="4" name="Content Placeholder 3">
            <a:extLst>
              <a:ext uri="{FF2B5EF4-FFF2-40B4-BE49-F238E27FC236}">
                <a16:creationId xmlns:a16="http://schemas.microsoft.com/office/drawing/2014/main" id="{B147D50E-A4B3-B548-A435-DBF4F1DA9B44}"/>
              </a:ext>
            </a:extLst>
          </p:cNvPr>
          <p:cNvSpPr>
            <a:spLocks noGrp="1"/>
          </p:cNvSpPr>
          <p:nvPr>
            <p:ph sz="half" idx="2"/>
          </p:nvPr>
        </p:nvSpPr>
        <p:spPr>
          <a:xfrm>
            <a:off x="1141413" y="2633662"/>
            <a:ext cx="4876800" cy="2547937"/>
          </a:xfrm>
        </p:spPr>
        <p:txBody>
          <a:bodyPr>
            <a:normAutofit fontScale="92500" lnSpcReduction="20000"/>
          </a:bodyPr>
          <a:lstStyle/>
          <a:p>
            <a:r>
              <a:rPr lang="en-US" dirty="0"/>
              <a:t>The ad portrays clips of a shirtless Mark Wahlberg, wearing Calvin Klein underwear and jeans, giving reasons why he chooses to wear that brand</a:t>
            </a:r>
          </a:p>
          <a:p>
            <a:r>
              <a:rPr lang="en-US" dirty="0"/>
              <a:t>Kate Moss, topless and wearing the same, strolls around him with her arms crossed over her chest</a:t>
            </a:r>
          </a:p>
          <a:p>
            <a:r>
              <a:rPr lang="en-US" dirty="0"/>
              <a:t>Black and white</a:t>
            </a:r>
          </a:p>
          <a:p>
            <a:r>
              <a:rPr lang="en-US" dirty="0"/>
              <a:t>shows only torso and upper body shots</a:t>
            </a:r>
          </a:p>
        </p:txBody>
      </p:sp>
      <p:sp>
        <p:nvSpPr>
          <p:cNvPr id="5" name="Text Placeholder 4">
            <a:extLst>
              <a:ext uri="{FF2B5EF4-FFF2-40B4-BE49-F238E27FC236}">
                <a16:creationId xmlns:a16="http://schemas.microsoft.com/office/drawing/2014/main" id="{35E5654F-1947-E442-95A3-83F57919DBF4}"/>
              </a:ext>
            </a:extLst>
          </p:cNvPr>
          <p:cNvSpPr>
            <a:spLocks noGrp="1"/>
          </p:cNvSpPr>
          <p:nvPr>
            <p:ph type="body" sz="quarter" idx="3"/>
          </p:nvPr>
        </p:nvSpPr>
        <p:spPr>
          <a:xfrm>
            <a:off x="6443131" y="1938338"/>
            <a:ext cx="4604280" cy="576262"/>
          </a:xfrm>
        </p:spPr>
        <p:txBody>
          <a:bodyPr/>
          <a:lstStyle/>
          <a:p>
            <a:r>
              <a:rPr lang="en-US" dirty="0"/>
              <a:t>2020</a:t>
            </a:r>
          </a:p>
        </p:txBody>
      </p:sp>
      <p:sp>
        <p:nvSpPr>
          <p:cNvPr id="6" name="Content Placeholder 5">
            <a:extLst>
              <a:ext uri="{FF2B5EF4-FFF2-40B4-BE49-F238E27FC236}">
                <a16:creationId xmlns:a16="http://schemas.microsoft.com/office/drawing/2014/main" id="{7B7BCD7F-268D-C24A-9C1F-1D0CD9D758ED}"/>
              </a:ext>
            </a:extLst>
          </p:cNvPr>
          <p:cNvSpPr>
            <a:spLocks noGrp="1"/>
          </p:cNvSpPr>
          <p:nvPr>
            <p:ph sz="quarter" idx="4"/>
          </p:nvPr>
        </p:nvSpPr>
        <p:spPr>
          <a:xfrm>
            <a:off x="6170610" y="2633661"/>
            <a:ext cx="5911462" cy="4224339"/>
          </a:xfrm>
        </p:spPr>
        <p:txBody>
          <a:bodyPr>
            <a:normAutofit fontScale="85000" lnSpcReduction="20000"/>
          </a:bodyPr>
          <a:lstStyle/>
          <a:p>
            <a:r>
              <a:rPr lang="en-US" dirty="0"/>
              <a:t>The ad portrays seven actors/ public figures wearing Calvin underwear, shirts, and jeans</a:t>
            </a:r>
          </a:p>
          <a:p>
            <a:r>
              <a:rPr lang="en-US" dirty="0"/>
              <a:t>Body rock by Moby (1999) plays in background. “We got the body, rock the body” </a:t>
            </a:r>
          </a:p>
          <a:p>
            <a:r>
              <a:rPr lang="en-US" dirty="0"/>
              <a:t>Includes phrase </a:t>
            </a:r>
            <a:r>
              <a:rPr lang="en-US" dirty="0">
                <a:effectLst/>
              </a:rPr>
              <a:t>“I am who I am, I like what I like, I love who I love, I do what I want.” at the end</a:t>
            </a:r>
            <a:endParaRPr lang="en-US" dirty="0"/>
          </a:p>
          <a:p>
            <a:r>
              <a:rPr lang="en-US" dirty="0"/>
              <a:t>Different clips highlight different aspects of each person both with clothes on and with only undergarments</a:t>
            </a:r>
            <a:endParaRPr lang="en-US" b="1" dirty="0"/>
          </a:p>
          <a:p>
            <a:pPr lvl="1"/>
            <a:r>
              <a:rPr lang="en-US" dirty="0"/>
              <a:t>SZA  next to a unique car</a:t>
            </a:r>
          </a:p>
          <a:p>
            <a:pPr lvl="1"/>
            <a:r>
              <a:rPr lang="en-US" dirty="0"/>
              <a:t>Lil nas x sitting at the head of a boardroom table</a:t>
            </a:r>
          </a:p>
          <a:p>
            <a:pPr lvl="1"/>
            <a:r>
              <a:rPr lang="en-US" dirty="0"/>
              <a:t>Hunter Shaefer jumping on a bed</a:t>
            </a:r>
          </a:p>
          <a:p>
            <a:pPr lvl="1"/>
            <a:r>
              <a:rPr lang="en-US" dirty="0"/>
              <a:t>Justin Bieber fake boxing on a picnic table</a:t>
            </a:r>
          </a:p>
          <a:p>
            <a:pPr lvl="1"/>
            <a:r>
              <a:rPr lang="en-US" dirty="0"/>
              <a:t>Meluma listening to music in front of a mirror</a:t>
            </a:r>
          </a:p>
          <a:p>
            <a:pPr lvl="1"/>
            <a:r>
              <a:rPr lang="en-US" dirty="0"/>
              <a:t>Kendall Jenner throwing flowers in a shop</a:t>
            </a:r>
          </a:p>
          <a:p>
            <a:pPr lvl="1"/>
            <a:r>
              <a:rPr lang="en-US" dirty="0"/>
              <a:t>Lay Zhang boxing clips for less than a few seconds</a:t>
            </a:r>
          </a:p>
          <a:p>
            <a:pPr lvl="1"/>
            <a:endParaRPr lang="en-US" dirty="0"/>
          </a:p>
          <a:p>
            <a:pPr lvl="1"/>
            <a:endParaRPr lang="en-US" dirty="0"/>
          </a:p>
          <a:p>
            <a:pPr lvl="1"/>
            <a:endParaRPr lang="en-US" dirty="0"/>
          </a:p>
          <a:p>
            <a:pPr lvl="2"/>
            <a:endParaRPr lang="en-US" dirty="0"/>
          </a:p>
          <a:p>
            <a:pPr lvl="2"/>
            <a:endParaRPr lang="en-US" dirty="0"/>
          </a:p>
          <a:p>
            <a:pPr lvl="2"/>
            <a:endParaRPr lang="en-US" dirty="0"/>
          </a:p>
        </p:txBody>
      </p:sp>
    </p:spTree>
    <p:extLst>
      <p:ext uri="{BB962C8B-B14F-4D97-AF65-F5344CB8AC3E}">
        <p14:creationId xmlns:p14="http://schemas.microsoft.com/office/powerpoint/2010/main" val="21152714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38D066-E706-994F-BE3B-E35D32C33EB6}"/>
              </a:ext>
            </a:extLst>
          </p:cNvPr>
          <p:cNvSpPr>
            <a:spLocks noGrp="1"/>
          </p:cNvSpPr>
          <p:nvPr>
            <p:ph type="title"/>
          </p:nvPr>
        </p:nvSpPr>
        <p:spPr>
          <a:xfrm>
            <a:off x="1141413" y="609600"/>
            <a:ext cx="5171464" cy="1905000"/>
          </a:xfrm>
        </p:spPr>
        <p:txBody>
          <a:bodyPr>
            <a:normAutofit fontScale="90000"/>
          </a:bodyPr>
          <a:lstStyle/>
          <a:p>
            <a:r>
              <a:rPr lang="en-US" dirty="0"/>
              <a:t>Connotation</a:t>
            </a:r>
            <a:br>
              <a:rPr lang="en-US" dirty="0"/>
            </a:br>
            <a:br>
              <a:rPr lang="en-US" dirty="0"/>
            </a:br>
            <a:r>
              <a:rPr lang="en-US" sz="1800" dirty="0"/>
              <a:t>The ad implies that by buying the product, the consumer can be envied by obtaining what is portrayed in the ads including the following:</a:t>
            </a:r>
            <a:endParaRPr lang="en-US" dirty="0"/>
          </a:p>
        </p:txBody>
      </p:sp>
      <p:sp>
        <p:nvSpPr>
          <p:cNvPr id="3" name="Text Placeholder 2">
            <a:extLst>
              <a:ext uri="{FF2B5EF4-FFF2-40B4-BE49-F238E27FC236}">
                <a16:creationId xmlns:a16="http://schemas.microsoft.com/office/drawing/2014/main" id="{B871D85F-2853-8344-A18A-B685E2266C90}"/>
              </a:ext>
            </a:extLst>
          </p:cNvPr>
          <p:cNvSpPr>
            <a:spLocks noGrp="1"/>
          </p:cNvSpPr>
          <p:nvPr>
            <p:ph type="body" idx="1"/>
          </p:nvPr>
        </p:nvSpPr>
        <p:spPr/>
        <p:txBody>
          <a:bodyPr/>
          <a:lstStyle/>
          <a:p>
            <a:r>
              <a:rPr lang="en-US" dirty="0"/>
              <a:t>1992</a:t>
            </a:r>
          </a:p>
        </p:txBody>
      </p:sp>
      <p:sp>
        <p:nvSpPr>
          <p:cNvPr id="4" name="Content Placeholder 3">
            <a:extLst>
              <a:ext uri="{FF2B5EF4-FFF2-40B4-BE49-F238E27FC236}">
                <a16:creationId xmlns:a16="http://schemas.microsoft.com/office/drawing/2014/main" id="{36913A9E-C463-CB4C-9EFB-FA39F1174A0B}"/>
              </a:ext>
            </a:extLst>
          </p:cNvPr>
          <p:cNvSpPr>
            <a:spLocks noGrp="1"/>
          </p:cNvSpPr>
          <p:nvPr>
            <p:ph sz="half" idx="2"/>
          </p:nvPr>
        </p:nvSpPr>
        <p:spPr/>
        <p:txBody>
          <a:bodyPr>
            <a:normAutofit/>
          </a:bodyPr>
          <a:lstStyle/>
          <a:p>
            <a:r>
              <a:rPr lang="en-US" dirty="0"/>
              <a:t>Desirability- sex appeal</a:t>
            </a:r>
          </a:p>
          <a:p>
            <a:r>
              <a:rPr lang="en-US" dirty="0"/>
              <a:t>A girl (specifically nude)</a:t>
            </a:r>
          </a:p>
          <a:p>
            <a:r>
              <a:rPr lang="en-US" dirty="0"/>
              <a:t>“Snug,” comfortable underwear </a:t>
            </a:r>
          </a:p>
          <a:p>
            <a:r>
              <a:rPr lang="en-US" dirty="0"/>
              <a:t>Protection against aids</a:t>
            </a:r>
          </a:p>
          <a:p>
            <a:r>
              <a:rPr lang="en-US" dirty="0"/>
              <a:t>The privilege to be intimate enough with a girl to see her freckles</a:t>
            </a:r>
          </a:p>
        </p:txBody>
      </p:sp>
      <p:sp>
        <p:nvSpPr>
          <p:cNvPr id="5" name="Text Placeholder 4">
            <a:extLst>
              <a:ext uri="{FF2B5EF4-FFF2-40B4-BE49-F238E27FC236}">
                <a16:creationId xmlns:a16="http://schemas.microsoft.com/office/drawing/2014/main" id="{2C9EF316-E8B0-6C48-8678-49FD2475B369}"/>
              </a:ext>
            </a:extLst>
          </p:cNvPr>
          <p:cNvSpPr>
            <a:spLocks noGrp="1"/>
          </p:cNvSpPr>
          <p:nvPr>
            <p:ph type="body" sz="quarter" idx="3"/>
          </p:nvPr>
        </p:nvSpPr>
        <p:spPr/>
        <p:txBody>
          <a:bodyPr/>
          <a:lstStyle/>
          <a:p>
            <a:r>
              <a:rPr lang="en-US" dirty="0"/>
              <a:t>2020</a:t>
            </a:r>
          </a:p>
        </p:txBody>
      </p:sp>
      <p:sp>
        <p:nvSpPr>
          <p:cNvPr id="6" name="Content Placeholder 5">
            <a:extLst>
              <a:ext uri="{FF2B5EF4-FFF2-40B4-BE49-F238E27FC236}">
                <a16:creationId xmlns:a16="http://schemas.microsoft.com/office/drawing/2014/main" id="{431E9532-4FD0-9640-8204-1330E9FE603C}"/>
              </a:ext>
            </a:extLst>
          </p:cNvPr>
          <p:cNvSpPr>
            <a:spLocks noGrp="1"/>
          </p:cNvSpPr>
          <p:nvPr>
            <p:ph sz="quarter" idx="4"/>
          </p:nvPr>
        </p:nvSpPr>
        <p:spPr>
          <a:xfrm>
            <a:off x="6170612" y="3243262"/>
            <a:ext cx="6021388" cy="3614738"/>
          </a:xfrm>
        </p:spPr>
        <p:txBody>
          <a:bodyPr>
            <a:normAutofit/>
          </a:bodyPr>
          <a:lstStyle/>
          <a:p>
            <a:r>
              <a:rPr lang="en-US" u="sng" dirty="0"/>
              <a:t>Unapologetic confidence </a:t>
            </a:r>
            <a:r>
              <a:rPr lang="en-US" dirty="0"/>
              <a:t>and Self-love</a:t>
            </a:r>
          </a:p>
          <a:p>
            <a:r>
              <a:rPr lang="en-US" dirty="0"/>
              <a:t>Inclusion/ acceptance</a:t>
            </a:r>
          </a:p>
          <a:p>
            <a:pPr lvl="1"/>
            <a:r>
              <a:rPr lang="en-US" dirty="0"/>
              <a:t>different races</a:t>
            </a:r>
          </a:p>
          <a:p>
            <a:pPr lvl="1"/>
            <a:r>
              <a:rPr lang="en-US" dirty="0"/>
              <a:t>Transgender model Hunter Shafer</a:t>
            </a:r>
          </a:p>
          <a:p>
            <a:r>
              <a:rPr lang="en-US" dirty="0">
                <a:effectLst/>
              </a:rPr>
              <a:t>Desirability- perfect body</a:t>
            </a:r>
          </a:p>
          <a:p>
            <a:r>
              <a:rPr lang="en-US" dirty="0">
                <a:effectLst/>
              </a:rPr>
              <a:t>social notability/ fame/ wealth</a:t>
            </a:r>
          </a:p>
          <a:p>
            <a:r>
              <a:rPr lang="en-US" dirty="0">
                <a:effectLst/>
              </a:rPr>
              <a:t>Happiness</a:t>
            </a:r>
          </a:p>
          <a:p>
            <a:pPr lvl="1"/>
            <a:endParaRPr lang="en-US" dirty="0"/>
          </a:p>
        </p:txBody>
      </p:sp>
      <p:sp>
        <p:nvSpPr>
          <p:cNvPr id="7" name="TextBox 6">
            <a:extLst>
              <a:ext uri="{FF2B5EF4-FFF2-40B4-BE49-F238E27FC236}">
                <a16:creationId xmlns:a16="http://schemas.microsoft.com/office/drawing/2014/main" id="{AD82355F-4B0B-954B-BB62-17EB0F527D12}"/>
              </a:ext>
            </a:extLst>
          </p:cNvPr>
          <p:cNvSpPr txBox="1"/>
          <p:nvPr/>
        </p:nvSpPr>
        <p:spPr>
          <a:xfrm>
            <a:off x="1141412" y="6182795"/>
            <a:ext cx="6557963" cy="369332"/>
          </a:xfrm>
          <a:prstGeom prst="rect">
            <a:avLst/>
          </a:prstGeom>
          <a:noFill/>
        </p:spPr>
        <p:txBody>
          <a:bodyPr wrap="square" rtlCol="0">
            <a:spAutoFit/>
          </a:bodyPr>
          <a:lstStyle/>
          <a:p>
            <a:r>
              <a:rPr lang="en-US" dirty="0"/>
              <a:t>Creates an escape fantasy- a fabricated dream space</a:t>
            </a:r>
          </a:p>
        </p:txBody>
      </p:sp>
    </p:spTree>
    <p:extLst>
      <p:ext uri="{BB962C8B-B14F-4D97-AF65-F5344CB8AC3E}">
        <p14:creationId xmlns:p14="http://schemas.microsoft.com/office/powerpoint/2010/main" val="36458728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40CCF9-4167-D142-B00D-AF243E48ACE0}"/>
              </a:ext>
            </a:extLst>
          </p:cNvPr>
          <p:cNvSpPr>
            <a:spLocks noGrp="1"/>
          </p:cNvSpPr>
          <p:nvPr>
            <p:ph type="title"/>
          </p:nvPr>
        </p:nvSpPr>
        <p:spPr>
          <a:xfrm>
            <a:off x="1141413" y="224694"/>
            <a:ext cx="9905998" cy="1905000"/>
          </a:xfrm>
        </p:spPr>
        <p:txBody>
          <a:bodyPr/>
          <a:lstStyle/>
          <a:p>
            <a:r>
              <a:rPr lang="en-US" dirty="0"/>
              <a:t>Interpellation- Althusser’s ideology</a:t>
            </a:r>
          </a:p>
        </p:txBody>
      </p:sp>
      <p:sp>
        <p:nvSpPr>
          <p:cNvPr id="3" name="Content Placeholder 2">
            <a:extLst>
              <a:ext uri="{FF2B5EF4-FFF2-40B4-BE49-F238E27FC236}">
                <a16:creationId xmlns:a16="http://schemas.microsoft.com/office/drawing/2014/main" id="{4090BAEA-D2A0-6842-8F79-99C9FC72D6FC}"/>
              </a:ext>
            </a:extLst>
          </p:cNvPr>
          <p:cNvSpPr>
            <a:spLocks noGrp="1"/>
          </p:cNvSpPr>
          <p:nvPr>
            <p:ph idx="1"/>
          </p:nvPr>
        </p:nvSpPr>
        <p:spPr>
          <a:xfrm>
            <a:off x="1141413" y="1290190"/>
            <a:ext cx="9905998" cy="1495269"/>
          </a:xfrm>
        </p:spPr>
        <p:txBody>
          <a:bodyPr>
            <a:normAutofit/>
          </a:bodyPr>
          <a:lstStyle/>
          <a:p>
            <a:r>
              <a:rPr lang="en-US" sz="1800" dirty="0"/>
              <a:t>Based on Althusser’s ideology, from childhood, we are raised to subconsciously buy into the often-invisible notions (roles) of how society expects us to think, act, and react. </a:t>
            </a:r>
          </a:p>
          <a:p>
            <a:endParaRPr lang="en-US" dirty="0"/>
          </a:p>
        </p:txBody>
      </p:sp>
      <p:sp>
        <p:nvSpPr>
          <p:cNvPr id="4" name="TextBox 3">
            <a:extLst>
              <a:ext uri="{FF2B5EF4-FFF2-40B4-BE49-F238E27FC236}">
                <a16:creationId xmlns:a16="http://schemas.microsoft.com/office/drawing/2014/main" id="{883DDD32-FBE1-5A43-B80E-E726F36EB184}"/>
              </a:ext>
            </a:extLst>
          </p:cNvPr>
          <p:cNvSpPr txBox="1"/>
          <p:nvPr/>
        </p:nvSpPr>
        <p:spPr>
          <a:xfrm>
            <a:off x="1141411" y="2504389"/>
            <a:ext cx="4734731" cy="1754326"/>
          </a:xfrm>
          <a:prstGeom prst="rect">
            <a:avLst/>
          </a:prstGeom>
          <a:noFill/>
        </p:spPr>
        <p:txBody>
          <a:bodyPr wrap="square" rtlCol="0">
            <a:spAutoFit/>
          </a:bodyPr>
          <a:lstStyle/>
          <a:p>
            <a:r>
              <a:rPr lang="en-US" dirty="0">
                <a:solidFill>
                  <a:schemeClr val="tx2">
                    <a:lumMod val="75000"/>
                  </a:schemeClr>
                </a:solidFill>
              </a:rPr>
              <a:t>1992</a:t>
            </a:r>
          </a:p>
          <a:p>
            <a:pPr marL="285750" indent="-285750">
              <a:buFont typeface="Arial" panose="020B0604020202020204" pitchFamily="34" charset="0"/>
              <a:buChar char="•"/>
            </a:pPr>
            <a:r>
              <a:rPr lang="en-US" dirty="0">
                <a:solidFill>
                  <a:schemeClr val="tx2">
                    <a:lumMod val="75000"/>
                  </a:schemeClr>
                </a:solidFill>
              </a:rPr>
              <a:t>Male- protective, dominant, muscular, lean, short-hair, confident, straight</a:t>
            </a:r>
          </a:p>
          <a:p>
            <a:pPr marL="285750" indent="-285750">
              <a:buFont typeface="Arial" panose="020B0604020202020204" pitchFamily="34" charset="0"/>
              <a:buChar char="•"/>
            </a:pPr>
            <a:r>
              <a:rPr lang="en-US" dirty="0">
                <a:solidFill>
                  <a:schemeClr val="tx2">
                    <a:lumMod val="75000"/>
                  </a:schemeClr>
                </a:solidFill>
              </a:rPr>
              <a:t>Female- passive, skinny, long hair, pretty, vulnerable, submissive </a:t>
            </a:r>
          </a:p>
          <a:p>
            <a:pPr marL="285750" indent="-285750">
              <a:buFont typeface="Arial" panose="020B0604020202020204" pitchFamily="34" charset="0"/>
              <a:buChar char="•"/>
            </a:pPr>
            <a:r>
              <a:rPr lang="en-US" dirty="0">
                <a:solidFill>
                  <a:schemeClr val="tx2">
                    <a:lumMod val="75000"/>
                  </a:schemeClr>
                </a:solidFill>
              </a:rPr>
              <a:t>Both- lustful</a:t>
            </a:r>
          </a:p>
        </p:txBody>
      </p:sp>
      <p:sp>
        <p:nvSpPr>
          <p:cNvPr id="5" name="TextBox 4">
            <a:extLst>
              <a:ext uri="{FF2B5EF4-FFF2-40B4-BE49-F238E27FC236}">
                <a16:creationId xmlns:a16="http://schemas.microsoft.com/office/drawing/2014/main" id="{61963227-7C3C-874D-80FF-D8C766AC2120}"/>
              </a:ext>
            </a:extLst>
          </p:cNvPr>
          <p:cNvSpPr txBox="1"/>
          <p:nvPr/>
        </p:nvSpPr>
        <p:spPr>
          <a:xfrm>
            <a:off x="6315859" y="2456526"/>
            <a:ext cx="5394638" cy="2308324"/>
          </a:xfrm>
          <a:prstGeom prst="rect">
            <a:avLst/>
          </a:prstGeom>
          <a:noFill/>
        </p:spPr>
        <p:txBody>
          <a:bodyPr wrap="square" rtlCol="0">
            <a:spAutoFit/>
          </a:bodyPr>
          <a:lstStyle/>
          <a:p>
            <a:r>
              <a:rPr lang="en-US" dirty="0">
                <a:solidFill>
                  <a:schemeClr val="tx2">
                    <a:lumMod val="75000"/>
                  </a:schemeClr>
                </a:solidFill>
              </a:rPr>
              <a:t>2020</a:t>
            </a:r>
          </a:p>
          <a:p>
            <a:pPr marL="285750" indent="-285750">
              <a:buFont typeface="Arial" panose="020B0604020202020204" pitchFamily="34" charset="0"/>
              <a:buChar char="•"/>
            </a:pPr>
            <a:r>
              <a:rPr lang="en-US" dirty="0">
                <a:solidFill>
                  <a:schemeClr val="tx2">
                    <a:lumMod val="75000"/>
                  </a:schemeClr>
                </a:solidFill>
              </a:rPr>
              <a:t>Male- protective, dominant, muscular, lean, short-hair, confident, tattoos</a:t>
            </a:r>
          </a:p>
          <a:p>
            <a:pPr marL="285750" indent="-285750">
              <a:buFont typeface="Arial" panose="020B0604020202020204" pitchFamily="34" charset="0"/>
              <a:buChar char="•"/>
            </a:pPr>
            <a:r>
              <a:rPr lang="en-US" dirty="0">
                <a:solidFill>
                  <a:schemeClr val="tx2">
                    <a:lumMod val="75000"/>
                  </a:schemeClr>
                </a:solidFill>
              </a:rPr>
              <a:t> Female- lean, long hair, pretty, confident </a:t>
            </a:r>
          </a:p>
          <a:p>
            <a:pPr marL="285750" indent="-285750">
              <a:buFont typeface="Arial" panose="020B0604020202020204" pitchFamily="34" charset="0"/>
              <a:buChar char="•"/>
            </a:pPr>
            <a:r>
              <a:rPr lang="en-US" dirty="0">
                <a:solidFill>
                  <a:schemeClr val="tx2">
                    <a:lumMod val="75000"/>
                  </a:schemeClr>
                </a:solidFill>
              </a:rPr>
              <a:t>Transgender</a:t>
            </a:r>
          </a:p>
          <a:p>
            <a:pPr marL="285750" indent="-285750">
              <a:buFont typeface="Arial" panose="020B0604020202020204" pitchFamily="34" charset="0"/>
              <a:buChar char="•"/>
            </a:pPr>
            <a:r>
              <a:rPr lang="en-US" dirty="0">
                <a:solidFill>
                  <a:schemeClr val="tx2">
                    <a:lumMod val="75000"/>
                  </a:schemeClr>
                </a:solidFill>
              </a:rPr>
              <a:t>Mixed cultures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p:sp>
        <p:nvSpPr>
          <p:cNvPr id="6" name="TextBox 5">
            <a:extLst>
              <a:ext uri="{FF2B5EF4-FFF2-40B4-BE49-F238E27FC236}">
                <a16:creationId xmlns:a16="http://schemas.microsoft.com/office/drawing/2014/main" id="{E6AC3E40-318A-7E46-BF21-E643F7DEEDA2}"/>
              </a:ext>
            </a:extLst>
          </p:cNvPr>
          <p:cNvSpPr txBox="1"/>
          <p:nvPr/>
        </p:nvSpPr>
        <p:spPr>
          <a:xfrm>
            <a:off x="1181728" y="4642761"/>
            <a:ext cx="10268262" cy="1200329"/>
          </a:xfrm>
          <a:prstGeom prst="rect">
            <a:avLst/>
          </a:prstGeom>
          <a:noFill/>
        </p:spPr>
        <p:txBody>
          <a:bodyPr wrap="square" rtlCol="0">
            <a:spAutoFit/>
          </a:bodyPr>
          <a:lstStyle/>
          <a:p>
            <a:pPr marL="285750" indent="-285750">
              <a:buFont typeface="Arial" panose="020B0604020202020204" pitchFamily="34" charset="0"/>
              <a:buChar char="•"/>
            </a:pPr>
            <a:r>
              <a:rPr lang="en-US" dirty="0"/>
              <a:t>Young adults as intended viewer</a:t>
            </a:r>
          </a:p>
          <a:p>
            <a:pPr marL="742950" lvl="1" indent="-285750">
              <a:buFont typeface="Arial" panose="020B0604020202020204" pitchFamily="34" charset="0"/>
              <a:buChar char="•"/>
            </a:pPr>
            <a:r>
              <a:rPr lang="en-US" dirty="0"/>
              <a:t>Can take dominant-hegemonic, negotiated, or oppositional stance (Gramsci)</a:t>
            </a:r>
          </a:p>
          <a:p>
            <a:pPr marL="285750" indent="-285750">
              <a:buFont typeface="Arial" panose="020B0604020202020204" pitchFamily="34" charset="0"/>
              <a:buChar char="•"/>
            </a:pPr>
            <a:r>
              <a:rPr lang="en-US" dirty="0"/>
              <a:t>Taste- desired identity and social experience, lifestyle seems appealing</a:t>
            </a:r>
          </a:p>
          <a:p>
            <a:pPr marL="285750" indent="-285750">
              <a:buFont typeface="Arial" panose="020B0604020202020204" pitchFamily="34" charset="0"/>
              <a:buChar char="•"/>
            </a:pPr>
            <a:r>
              <a:rPr lang="en-US" dirty="0"/>
              <a:t>Lacan- self-identity/ recognition</a:t>
            </a:r>
          </a:p>
        </p:txBody>
      </p:sp>
    </p:spTree>
    <p:extLst>
      <p:ext uri="{BB962C8B-B14F-4D97-AF65-F5344CB8AC3E}">
        <p14:creationId xmlns:p14="http://schemas.microsoft.com/office/powerpoint/2010/main" val="418925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4D0E2D-F126-A246-B02D-0B44C7A477AC}"/>
              </a:ext>
            </a:extLst>
          </p:cNvPr>
          <p:cNvSpPr>
            <a:spLocks noGrp="1"/>
          </p:cNvSpPr>
          <p:nvPr>
            <p:ph type="title"/>
          </p:nvPr>
        </p:nvSpPr>
        <p:spPr>
          <a:xfrm>
            <a:off x="1141413" y="609600"/>
            <a:ext cx="9905998" cy="874426"/>
          </a:xfrm>
        </p:spPr>
        <p:txBody>
          <a:bodyPr/>
          <a:lstStyle/>
          <a:p>
            <a:r>
              <a:rPr lang="en-US" dirty="0"/>
              <a:t>appeal</a:t>
            </a:r>
          </a:p>
        </p:txBody>
      </p:sp>
      <p:sp>
        <p:nvSpPr>
          <p:cNvPr id="3" name="Text Placeholder 2">
            <a:extLst>
              <a:ext uri="{FF2B5EF4-FFF2-40B4-BE49-F238E27FC236}">
                <a16:creationId xmlns:a16="http://schemas.microsoft.com/office/drawing/2014/main" id="{E4A3EAC8-5922-974B-9648-BFC57327CB0A}"/>
              </a:ext>
            </a:extLst>
          </p:cNvPr>
          <p:cNvSpPr>
            <a:spLocks noGrp="1"/>
          </p:cNvSpPr>
          <p:nvPr>
            <p:ph type="body" idx="1"/>
          </p:nvPr>
        </p:nvSpPr>
        <p:spPr/>
        <p:txBody>
          <a:bodyPr/>
          <a:lstStyle/>
          <a:p>
            <a:r>
              <a:rPr lang="en-US" dirty="0"/>
              <a:t>1992</a:t>
            </a:r>
          </a:p>
        </p:txBody>
      </p:sp>
      <p:sp>
        <p:nvSpPr>
          <p:cNvPr id="4" name="Content Placeholder 3">
            <a:extLst>
              <a:ext uri="{FF2B5EF4-FFF2-40B4-BE49-F238E27FC236}">
                <a16:creationId xmlns:a16="http://schemas.microsoft.com/office/drawing/2014/main" id="{36DF73D7-4238-F141-B7E2-24A37D748D68}"/>
              </a:ext>
            </a:extLst>
          </p:cNvPr>
          <p:cNvSpPr>
            <a:spLocks noGrp="1"/>
          </p:cNvSpPr>
          <p:nvPr>
            <p:ph sz="half" idx="2"/>
          </p:nvPr>
        </p:nvSpPr>
        <p:spPr/>
        <p:txBody>
          <a:bodyPr>
            <a:normAutofit fontScale="85000" lnSpcReduction="10000"/>
          </a:bodyPr>
          <a:lstStyle/>
          <a:p>
            <a:r>
              <a:rPr lang="en-US" dirty="0"/>
              <a:t>White actors only</a:t>
            </a:r>
          </a:p>
          <a:p>
            <a:r>
              <a:rPr lang="en-US" dirty="0"/>
              <a:t>Straight man- jokes about AIDS</a:t>
            </a:r>
          </a:p>
          <a:p>
            <a:r>
              <a:rPr lang="en-US" dirty="0"/>
              <a:t>Standard male/ female dynamic</a:t>
            </a:r>
          </a:p>
          <a:p>
            <a:r>
              <a:rPr lang="en-US" dirty="0"/>
              <a:t>Woman as submissive to man</a:t>
            </a:r>
          </a:p>
          <a:p>
            <a:r>
              <a:rPr lang="en-US" dirty="0"/>
              <a:t>Man as muscular/ female skinny</a:t>
            </a:r>
          </a:p>
          <a:p>
            <a:r>
              <a:rPr lang="en-US" dirty="0"/>
              <a:t>Man as overly sexual- main goal is to “get skins”</a:t>
            </a:r>
          </a:p>
          <a:p>
            <a:r>
              <a:rPr lang="en-US" dirty="0"/>
              <a:t>Female nudity- spectacle for man</a:t>
            </a:r>
          </a:p>
          <a:p>
            <a:endParaRPr lang="en-US" dirty="0"/>
          </a:p>
        </p:txBody>
      </p:sp>
      <p:sp>
        <p:nvSpPr>
          <p:cNvPr id="5" name="Text Placeholder 4">
            <a:extLst>
              <a:ext uri="{FF2B5EF4-FFF2-40B4-BE49-F238E27FC236}">
                <a16:creationId xmlns:a16="http://schemas.microsoft.com/office/drawing/2014/main" id="{0ACFAA12-E6DD-D34B-AF28-BD4C73277619}"/>
              </a:ext>
            </a:extLst>
          </p:cNvPr>
          <p:cNvSpPr>
            <a:spLocks noGrp="1"/>
          </p:cNvSpPr>
          <p:nvPr>
            <p:ph type="body" sz="quarter" idx="3"/>
          </p:nvPr>
        </p:nvSpPr>
        <p:spPr/>
        <p:txBody>
          <a:bodyPr/>
          <a:lstStyle/>
          <a:p>
            <a:r>
              <a:rPr lang="en-US" dirty="0"/>
              <a:t>2020</a:t>
            </a:r>
          </a:p>
        </p:txBody>
      </p:sp>
      <p:sp>
        <p:nvSpPr>
          <p:cNvPr id="6" name="Content Placeholder 5">
            <a:extLst>
              <a:ext uri="{FF2B5EF4-FFF2-40B4-BE49-F238E27FC236}">
                <a16:creationId xmlns:a16="http://schemas.microsoft.com/office/drawing/2014/main" id="{DF59E0B0-03B1-984F-8807-306DCB87C41E}"/>
              </a:ext>
            </a:extLst>
          </p:cNvPr>
          <p:cNvSpPr>
            <a:spLocks noGrp="1"/>
          </p:cNvSpPr>
          <p:nvPr>
            <p:ph sz="quarter" idx="4"/>
          </p:nvPr>
        </p:nvSpPr>
        <p:spPr>
          <a:xfrm>
            <a:off x="6170612" y="3243262"/>
            <a:ext cx="5671618" cy="2547937"/>
          </a:xfrm>
        </p:spPr>
        <p:txBody>
          <a:bodyPr>
            <a:normAutofit fontScale="77500" lnSpcReduction="20000"/>
          </a:bodyPr>
          <a:lstStyle/>
          <a:p>
            <a:r>
              <a:rPr lang="en-US" dirty="0"/>
              <a:t>Inclusivity</a:t>
            </a:r>
          </a:p>
          <a:p>
            <a:pPr lvl="1"/>
            <a:r>
              <a:rPr lang="en-US" dirty="0"/>
              <a:t>Race- Meluma (Columbian), Lil Nas X (African American), Lay Zhang (Chinese)</a:t>
            </a:r>
          </a:p>
          <a:p>
            <a:pPr lvl="1"/>
            <a:r>
              <a:rPr lang="en-US" dirty="0"/>
              <a:t>Sexuality- Hinter Shafer (transgender)</a:t>
            </a:r>
          </a:p>
          <a:p>
            <a:pPr lvl="1"/>
            <a:r>
              <a:rPr lang="en-US" dirty="0"/>
              <a:t>Gender equality (women have own agenda)</a:t>
            </a:r>
          </a:p>
          <a:p>
            <a:r>
              <a:rPr lang="en-US" dirty="0"/>
              <a:t>Confidence/ Self-love- shown through demeanor and stated verbally “confidence is sexy”</a:t>
            </a:r>
          </a:p>
          <a:p>
            <a:r>
              <a:rPr lang="en-US" dirty="0"/>
              <a:t>Not caring what others think  “deal with it” </a:t>
            </a:r>
          </a:p>
          <a:p>
            <a:r>
              <a:rPr lang="en-US" dirty="0"/>
              <a:t>Appropriates white actors into the iconography and styles of people of color in the entertainment industry</a:t>
            </a:r>
          </a:p>
          <a:p>
            <a:endParaRPr lang="en-US" dirty="0"/>
          </a:p>
        </p:txBody>
      </p:sp>
      <p:sp>
        <p:nvSpPr>
          <p:cNvPr id="7" name="TextBox 6">
            <a:extLst>
              <a:ext uri="{FF2B5EF4-FFF2-40B4-BE49-F238E27FC236}">
                <a16:creationId xmlns:a16="http://schemas.microsoft.com/office/drawing/2014/main" id="{46DA36BE-EB01-0E4E-A13A-360DAC7DB9F4}"/>
              </a:ext>
            </a:extLst>
          </p:cNvPr>
          <p:cNvSpPr txBox="1"/>
          <p:nvPr/>
        </p:nvSpPr>
        <p:spPr>
          <a:xfrm>
            <a:off x="1141412" y="1648918"/>
            <a:ext cx="9906001" cy="923330"/>
          </a:xfrm>
          <a:prstGeom prst="rect">
            <a:avLst/>
          </a:prstGeom>
          <a:noFill/>
        </p:spPr>
        <p:txBody>
          <a:bodyPr wrap="square" rtlCol="0">
            <a:spAutoFit/>
          </a:bodyPr>
          <a:lstStyle/>
          <a:p>
            <a:r>
              <a:rPr lang="en-US" dirty="0"/>
              <a:t>The discourse of episteme (Foucault) is constantly progressing and changing. Visual culture must constantly adapt to remain relevant and reflect the values of the public. </a:t>
            </a:r>
          </a:p>
          <a:p>
            <a:r>
              <a:rPr lang="en-US" dirty="0"/>
              <a:t>-Broaden the target market</a:t>
            </a:r>
          </a:p>
        </p:txBody>
      </p:sp>
    </p:spTree>
    <p:extLst>
      <p:ext uri="{BB962C8B-B14F-4D97-AF65-F5344CB8AC3E}">
        <p14:creationId xmlns:p14="http://schemas.microsoft.com/office/powerpoint/2010/main" val="6333940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401F5E-67F9-654B-8C08-73618B5D6FD2}"/>
              </a:ext>
            </a:extLst>
          </p:cNvPr>
          <p:cNvSpPr>
            <a:spLocks noGrp="1"/>
          </p:cNvSpPr>
          <p:nvPr>
            <p:ph type="title"/>
          </p:nvPr>
        </p:nvSpPr>
        <p:spPr/>
        <p:txBody>
          <a:bodyPr/>
          <a:lstStyle/>
          <a:p>
            <a:r>
              <a:rPr lang="en-US" dirty="0"/>
              <a:t>Problematic Aspects</a:t>
            </a:r>
            <a:br>
              <a:rPr lang="en-US" dirty="0"/>
            </a:br>
            <a:r>
              <a:rPr lang="en-US" sz="1800" dirty="0"/>
              <a:t>- commonly overlooked by desensitized viewers</a:t>
            </a:r>
            <a:endParaRPr lang="en-US" dirty="0"/>
          </a:p>
        </p:txBody>
      </p:sp>
      <p:sp>
        <p:nvSpPr>
          <p:cNvPr id="3" name="Text Placeholder 2">
            <a:extLst>
              <a:ext uri="{FF2B5EF4-FFF2-40B4-BE49-F238E27FC236}">
                <a16:creationId xmlns:a16="http://schemas.microsoft.com/office/drawing/2014/main" id="{F141A676-0E14-9F48-A63F-CE65C79229AC}"/>
              </a:ext>
            </a:extLst>
          </p:cNvPr>
          <p:cNvSpPr>
            <a:spLocks noGrp="1"/>
          </p:cNvSpPr>
          <p:nvPr>
            <p:ph type="body" idx="1"/>
          </p:nvPr>
        </p:nvSpPr>
        <p:spPr>
          <a:xfrm>
            <a:off x="1159937" y="2166939"/>
            <a:ext cx="4588931" cy="576262"/>
          </a:xfrm>
        </p:spPr>
        <p:txBody>
          <a:bodyPr/>
          <a:lstStyle/>
          <a:p>
            <a:r>
              <a:rPr lang="en-US" dirty="0"/>
              <a:t>1992</a:t>
            </a:r>
          </a:p>
        </p:txBody>
      </p:sp>
      <p:sp>
        <p:nvSpPr>
          <p:cNvPr id="4" name="Content Placeholder 3">
            <a:extLst>
              <a:ext uri="{FF2B5EF4-FFF2-40B4-BE49-F238E27FC236}">
                <a16:creationId xmlns:a16="http://schemas.microsoft.com/office/drawing/2014/main" id="{3E04F67C-B66F-C741-A14B-D87FC5E83C96}"/>
              </a:ext>
            </a:extLst>
          </p:cNvPr>
          <p:cNvSpPr>
            <a:spLocks noGrp="1"/>
          </p:cNvSpPr>
          <p:nvPr>
            <p:ph sz="half" idx="2"/>
          </p:nvPr>
        </p:nvSpPr>
        <p:spPr>
          <a:xfrm>
            <a:off x="1005153" y="2743201"/>
            <a:ext cx="5301719" cy="2547937"/>
          </a:xfrm>
        </p:spPr>
        <p:txBody>
          <a:bodyPr/>
          <a:lstStyle/>
          <a:p>
            <a:r>
              <a:rPr lang="en-US" dirty="0"/>
              <a:t>References AIDS- intended to be humorous</a:t>
            </a:r>
          </a:p>
          <a:p>
            <a:r>
              <a:rPr lang="en-US" dirty="0"/>
              <a:t>Kate Moss Is objectified- becomes prop, referred to as “that”</a:t>
            </a:r>
          </a:p>
          <a:p>
            <a:r>
              <a:rPr lang="en-US" dirty="0"/>
              <a:t>Only concerned with body- noticing freckles is an afterthought </a:t>
            </a:r>
          </a:p>
          <a:p>
            <a:r>
              <a:rPr lang="en-US" dirty="0"/>
              <a:t>Main focus is getting “skins” and sex</a:t>
            </a:r>
          </a:p>
          <a:p>
            <a:endParaRPr lang="en-US" dirty="0"/>
          </a:p>
        </p:txBody>
      </p:sp>
      <p:sp>
        <p:nvSpPr>
          <p:cNvPr id="5" name="Text Placeholder 4">
            <a:extLst>
              <a:ext uri="{FF2B5EF4-FFF2-40B4-BE49-F238E27FC236}">
                <a16:creationId xmlns:a16="http://schemas.microsoft.com/office/drawing/2014/main" id="{4E559E63-1960-EB49-B966-F31797A819AA}"/>
              </a:ext>
            </a:extLst>
          </p:cNvPr>
          <p:cNvSpPr>
            <a:spLocks noGrp="1"/>
          </p:cNvSpPr>
          <p:nvPr>
            <p:ph type="body" sz="quarter" idx="3"/>
          </p:nvPr>
        </p:nvSpPr>
        <p:spPr>
          <a:xfrm>
            <a:off x="6306872" y="2055952"/>
            <a:ext cx="4604280" cy="576262"/>
          </a:xfrm>
        </p:spPr>
        <p:txBody>
          <a:bodyPr/>
          <a:lstStyle/>
          <a:p>
            <a:r>
              <a:rPr lang="en-US" dirty="0"/>
              <a:t>2020</a:t>
            </a:r>
          </a:p>
        </p:txBody>
      </p:sp>
      <p:sp>
        <p:nvSpPr>
          <p:cNvPr id="6" name="Content Placeholder 5">
            <a:extLst>
              <a:ext uri="{FF2B5EF4-FFF2-40B4-BE49-F238E27FC236}">
                <a16:creationId xmlns:a16="http://schemas.microsoft.com/office/drawing/2014/main" id="{ECB50BBA-5959-014D-8954-51D325A469D3}"/>
              </a:ext>
            </a:extLst>
          </p:cNvPr>
          <p:cNvSpPr>
            <a:spLocks noGrp="1"/>
          </p:cNvSpPr>
          <p:nvPr>
            <p:ph sz="quarter" idx="4"/>
          </p:nvPr>
        </p:nvSpPr>
        <p:spPr>
          <a:xfrm>
            <a:off x="6034351" y="2743201"/>
            <a:ext cx="4876801" cy="2436950"/>
          </a:xfrm>
        </p:spPr>
        <p:txBody>
          <a:bodyPr/>
          <a:lstStyle/>
          <a:p>
            <a:r>
              <a:rPr lang="en-US" dirty="0"/>
              <a:t>Fake inclusion- Lay Zhang gets lets than a few seconds of exposure</a:t>
            </a:r>
          </a:p>
        </p:txBody>
      </p:sp>
      <p:sp>
        <p:nvSpPr>
          <p:cNvPr id="7" name="TextBox 6">
            <a:extLst>
              <a:ext uri="{FF2B5EF4-FFF2-40B4-BE49-F238E27FC236}">
                <a16:creationId xmlns:a16="http://schemas.microsoft.com/office/drawing/2014/main" id="{C3C87BB6-FB92-7540-8DD7-35405547D2BA}"/>
              </a:ext>
            </a:extLst>
          </p:cNvPr>
          <p:cNvSpPr txBox="1"/>
          <p:nvPr/>
        </p:nvSpPr>
        <p:spPr>
          <a:xfrm>
            <a:off x="1141412" y="5048071"/>
            <a:ext cx="9905999" cy="1200329"/>
          </a:xfrm>
          <a:prstGeom prst="rect">
            <a:avLst/>
          </a:prstGeom>
          <a:noFill/>
        </p:spPr>
        <p:txBody>
          <a:bodyPr wrap="square" rtlCol="0">
            <a:spAutoFit/>
          </a:bodyPr>
          <a:lstStyle/>
          <a:p>
            <a:r>
              <a:rPr lang="en-US" dirty="0"/>
              <a:t>Berger- ideal figure on display to please viewer (like oil paintings)</a:t>
            </a:r>
          </a:p>
          <a:p>
            <a:r>
              <a:rPr lang="en-US" dirty="0"/>
              <a:t>Vanity- humans are spectacle made to be looked at</a:t>
            </a:r>
          </a:p>
          <a:p>
            <a:r>
              <a:rPr lang="en-US" dirty="0"/>
              <a:t>Flaunting- given privilege to look</a:t>
            </a:r>
          </a:p>
          <a:p>
            <a:r>
              <a:rPr lang="en-US" dirty="0"/>
              <a:t>Sexually appealing</a:t>
            </a:r>
          </a:p>
        </p:txBody>
      </p:sp>
    </p:spTree>
    <p:extLst>
      <p:ext uri="{BB962C8B-B14F-4D97-AF65-F5344CB8AC3E}">
        <p14:creationId xmlns:p14="http://schemas.microsoft.com/office/powerpoint/2010/main" val="138703795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sh">
  <a:themeElements>
    <a:clrScheme name="Mesh">
      <a:dk1>
        <a:sysClr val="windowText" lastClr="000000"/>
      </a:dk1>
      <a:lt1>
        <a:sysClr val="window" lastClr="FFFFFF"/>
      </a:lt1>
      <a:dk2>
        <a:srgbClr val="363D46"/>
      </a:dk2>
      <a:lt2>
        <a:srgbClr val="EBEBEB"/>
      </a:lt2>
      <a:accent1>
        <a:srgbClr val="6F6F6F"/>
      </a:accent1>
      <a:accent2>
        <a:srgbClr val="BFBFA5"/>
      </a:accent2>
      <a:accent3>
        <a:srgbClr val="DCD084"/>
      </a:accent3>
      <a:accent4>
        <a:srgbClr val="E7BF5F"/>
      </a:accent4>
      <a:accent5>
        <a:srgbClr val="E9A039"/>
      </a:accent5>
      <a:accent6>
        <a:srgbClr val="CF7133"/>
      </a:accent6>
      <a:hlink>
        <a:srgbClr val="F28943"/>
      </a:hlink>
      <a:folHlink>
        <a:srgbClr val="F1B76C"/>
      </a:folHlink>
    </a:clrScheme>
    <a:fontScheme name="Mesh">
      <a:maj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Mesh">
      <a:fillStyleLst>
        <a:solidFill>
          <a:schemeClr val="phClr"/>
        </a:solidFill>
        <a:gradFill rotWithShape="1">
          <a:gsLst>
            <a:gs pos="0">
              <a:schemeClr val="phClr">
                <a:tint val="60000"/>
                <a:lumMod val="110000"/>
              </a:schemeClr>
            </a:gs>
            <a:gs pos="100000">
              <a:schemeClr val="phClr">
                <a:tint val="82000"/>
              </a:schemeClr>
            </a:gs>
          </a:gsLst>
          <a:lin ang="5400000" scaled="0"/>
        </a:gradFill>
        <a:gradFill rotWithShape="1">
          <a:gsLst>
            <a:gs pos="0">
              <a:schemeClr val="phClr">
                <a:tint val="96000"/>
                <a:lumMod val="104000"/>
              </a:schemeClr>
            </a:gs>
            <a:gs pos="100000">
              <a:schemeClr val="phClr">
                <a:shade val="84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50800" dist="25400" dir="13500000">
              <a:srgbClr val="000000">
                <a:alpha val="55000"/>
              </a:srgbClr>
            </a:innerShdw>
          </a:effectLst>
        </a:effectStyle>
        <a:effectStyle>
          <a:effectLst>
            <a:outerShdw blurRad="50800" dist="38100" dir="5400000" rotWithShape="0">
              <a:srgbClr val="000000">
                <a:alpha val="60000"/>
              </a:srgbClr>
            </a:outerShdw>
          </a:effectLst>
          <a:scene3d>
            <a:camera prst="orthographicFront">
              <a:rot lat="0" lon="0" rev="0"/>
            </a:camera>
            <a:lightRig rig="threePt" dir="tl"/>
          </a:scene3d>
          <a:sp3d>
            <a:bevelT w="25400" h="25400" prst="slope"/>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28000"/>
                <a:satMod val="94000"/>
                <a:lumMod val="20000"/>
              </a:schemeClr>
              <a:schemeClr val="phClr">
                <a:tint val="94000"/>
                <a:shade val="84000"/>
                <a:satMod val="148000"/>
                <a:lumMod val="114000"/>
              </a:schemeClr>
            </a:duotone>
          </a:blip>
          <a:stretch/>
        </a:blipFill>
      </a:bgFillStyleLst>
    </a:fmtScheme>
  </a:themeElements>
  <a:objectDefaults/>
  <a:extraClrSchemeLst/>
  <a:extLst>
    <a:ext uri="{05A4C25C-085E-4340-85A3-A5531E510DB2}">
      <thm15:themeFamily xmlns:thm15="http://schemas.microsoft.com/office/thememl/2012/main" name="Mesh" id="{789EC3FE-34FD-429C-9918-760025E6C145}" vid="{B8BE45C0-8141-4D58-8C71-A009BC26FBB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Mesh</Template>
  <TotalTime>752</TotalTime>
  <Words>2455</Words>
  <Application>Microsoft Macintosh PowerPoint</Application>
  <PresentationFormat>Widescreen</PresentationFormat>
  <Paragraphs>102</Paragraphs>
  <Slides>7</Slides>
  <Notes>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Century Gothic</vt:lpstr>
      <vt:lpstr>Mesh</vt:lpstr>
      <vt:lpstr>Semiotic Analysis of Calvin Klein 1992 vs. 2020</vt:lpstr>
      <vt:lpstr>Ads in Comparison</vt:lpstr>
      <vt:lpstr>Denotation</vt:lpstr>
      <vt:lpstr>Connotation  The ad implies that by buying the product, the consumer can be envied by obtaining what is portrayed in the ads including the following:</vt:lpstr>
      <vt:lpstr>Interpellation- Althusser’s ideology</vt:lpstr>
      <vt:lpstr>appeal</vt:lpstr>
      <vt:lpstr>Problematic Aspects - commonly overlooked by desensitized viewers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Semiotic Analysis of Calvin Klein 90s vs. 2019</dc:title>
  <dc:creator>Wimler, Adriana V</dc:creator>
  <cp:lastModifiedBy>Wimler, Adriana V</cp:lastModifiedBy>
  <cp:revision>43</cp:revision>
  <dcterms:created xsi:type="dcterms:W3CDTF">2020-03-24T14:19:09Z</dcterms:created>
  <dcterms:modified xsi:type="dcterms:W3CDTF">2020-04-11T11:33:50Z</dcterms:modified>
</cp:coreProperties>
</file>