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728615e328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28615e328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digital painting is an appropriation of an old </a:t>
            </a:r>
            <a:r>
              <a:rPr lang="en"/>
              <a:t>masterpiece</a:t>
            </a:r>
            <a:r>
              <a:rPr lang="en"/>
              <a:t> by Leonardo Da Vinci. Which is incredibly famous and easily </a:t>
            </a:r>
            <a:r>
              <a:rPr lang="en"/>
              <a:t>recognizable</a:t>
            </a:r>
            <a:r>
              <a:rPr lang="en"/>
              <a:t> to most people who have access to technology such as television and the internet. We will talk about the significance of its appropriation later and discuss what can be denoted and </a:t>
            </a:r>
            <a:r>
              <a:rPr lang="en"/>
              <a:t>connotated.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28615e328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28615e328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Since this images is an appropriation, there may already be a bias or </a:t>
            </a:r>
            <a:r>
              <a:rPr lang="en"/>
              <a:t>prior</a:t>
            </a:r>
            <a:r>
              <a:rPr lang="en"/>
              <a:t> knowledge that the viewer has that will influence the piece. This creates multiple </a:t>
            </a:r>
            <a:r>
              <a:rPr lang="en"/>
              <a:t>different</a:t>
            </a:r>
            <a:r>
              <a:rPr lang="en"/>
              <a:t> connotation to each signifier or denotation.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728615e328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728615e32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728615e328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728615e328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728615e328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728615e328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728615e328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728615e328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two photos side by side show the difference between them. The perspective and composition of the pieces differ the most from each other. The appropriated version is depicted through the lens of a camera. The original is shown through the eyes of the painter. Both are a portrait but each have a different method and meaning behind them. Both show the beauty standards of their time. The original shows thats untouched and natural beauty is favored. The appropriated image mocks the beauty standards of today by exaggerating the makeup on her face. Commenting that natural beauty is lost in cosmetics.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728615e328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728615e328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728615e328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728615e328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designyoutrust.com/2015/09/stunning-digital-artworks-by-richard-kingston/" TargetMode="External"/><Relationship Id="rId4" Type="http://schemas.openxmlformats.org/officeDocument/2006/relationships/hyperlink" Target="http://www.youngrascal.co.uk/artanddesign.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Semiotic Analysis Midterm </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By Hannah DiMartino</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idx="1" type="body"/>
          </p:nvPr>
        </p:nvSpPr>
        <p:spPr>
          <a:xfrm>
            <a:off x="592425" y="437100"/>
            <a:ext cx="4019700" cy="42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 parody of the Mona Lisa</a:t>
            </a:r>
            <a:endParaRPr/>
          </a:p>
          <a:p>
            <a:pPr indent="0" lvl="0" marL="0" rtl="0" algn="l">
              <a:spcBef>
                <a:spcPts val="0"/>
              </a:spcBef>
              <a:spcAft>
                <a:spcPts val="0"/>
              </a:spcAft>
              <a:buNone/>
            </a:pPr>
            <a:r>
              <a:rPr lang="en"/>
              <a:t>By Richard Kingston</a:t>
            </a:r>
            <a:endParaRPr/>
          </a:p>
          <a:p>
            <a:pPr indent="0" lvl="0" marL="0" rtl="0" algn="l">
              <a:spcBef>
                <a:spcPts val="0"/>
              </a:spcBef>
              <a:spcAft>
                <a:spcPts val="0"/>
              </a:spcAft>
              <a:buNone/>
            </a:pPr>
            <a:r>
              <a:t/>
            </a:r>
            <a:endParaRPr/>
          </a:p>
        </p:txBody>
      </p:sp>
      <p:pic>
        <p:nvPicPr>
          <p:cNvPr descr="Image result for mona lisa selfie richard kingston" id="61" name="Google Shape;61;p14"/>
          <p:cNvPicPr preferRelativeResize="0"/>
          <p:nvPr/>
        </p:nvPicPr>
        <p:blipFill>
          <a:blip r:embed="rId3">
            <a:alphaModFix/>
          </a:blip>
          <a:stretch>
            <a:fillRect/>
          </a:stretch>
        </p:blipFill>
        <p:spPr>
          <a:xfrm>
            <a:off x="5046334" y="437125"/>
            <a:ext cx="3441140" cy="42692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340350" y="84775"/>
            <a:ext cx="6536400" cy="54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The </a:t>
            </a:r>
            <a:r>
              <a:rPr lang="en" sz="2400"/>
              <a:t>Denoted-</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t/>
            </a:r>
            <a:endParaRPr sz="2400"/>
          </a:p>
        </p:txBody>
      </p:sp>
      <p:sp>
        <p:nvSpPr>
          <p:cNvPr id="67" name="Google Shape;67;p15"/>
          <p:cNvSpPr txBox="1"/>
          <p:nvPr/>
        </p:nvSpPr>
        <p:spPr>
          <a:xfrm>
            <a:off x="665200" y="627775"/>
            <a:ext cx="3906900" cy="41784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lt2"/>
              </a:buClr>
              <a:buSzPts val="1800"/>
              <a:buAutoNum type="arabicPeriod"/>
            </a:pPr>
            <a:r>
              <a:rPr lang="en" sz="1800">
                <a:solidFill>
                  <a:schemeClr val="lt2"/>
                </a:solidFill>
              </a:rPr>
              <a:t>Portrait/mirror selfie</a:t>
            </a:r>
            <a:endParaRPr sz="1800">
              <a:solidFill>
                <a:schemeClr val="lt2"/>
              </a:solidFill>
            </a:endParaRPr>
          </a:p>
          <a:p>
            <a:pPr indent="-342900" lvl="1" marL="914400" rtl="0" algn="l">
              <a:spcBef>
                <a:spcPts val="0"/>
              </a:spcBef>
              <a:spcAft>
                <a:spcPts val="0"/>
              </a:spcAft>
              <a:buClr>
                <a:schemeClr val="lt2"/>
              </a:buClr>
              <a:buSzPts val="1800"/>
              <a:buChar char="-"/>
            </a:pPr>
            <a:r>
              <a:rPr lang="en" sz="1800">
                <a:solidFill>
                  <a:schemeClr val="lt2"/>
                </a:solidFill>
              </a:rPr>
              <a:t>Female is facing &amp; looking at the viewer</a:t>
            </a:r>
            <a:endParaRPr sz="1800">
              <a:solidFill>
                <a:schemeClr val="lt2"/>
              </a:solidFill>
            </a:endParaRPr>
          </a:p>
          <a:p>
            <a:pPr indent="-342900" lvl="0" marL="457200" rtl="0" algn="l">
              <a:spcBef>
                <a:spcPts val="0"/>
              </a:spcBef>
              <a:spcAft>
                <a:spcPts val="0"/>
              </a:spcAft>
              <a:buClr>
                <a:schemeClr val="lt2"/>
              </a:buClr>
              <a:buSzPts val="1800"/>
              <a:buAutoNum type="arabicPeriod"/>
            </a:pPr>
            <a:r>
              <a:rPr lang="en" sz="1800">
                <a:solidFill>
                  <a:schemeClr val="lt2"/>
                </a:solidFill>
              </a:rPr>
              <a:t>Earthly/natural hues</a:t>
            </a:r>
            <a:endParaRPr sz="1800">
              <a:solidFill>
                <a:schemeClr val="lt2"/>
              </a:solidFill>
            </a:endParaRPr>
          </a:p>
          <a:p>
            <a:pPr indent="-342900" lvl="0" marL="457200" rtl="0" algn="l">
              <a:spcBef>
                <a:spcPts val="0"/>
              </a:spcBef>
              <a:spcAft>
                <a:spcPts val="0"/>
              </a:spcAft>
              <a:buClr>
                <a:schemeClr val="lt2"/>
              </a:buClr>
              <a:buSzPts val="1800"/>
              <a:buAutoNum type="arabicPeriod"/>
            </a:pPr>
            <a:r>
              <a:rPr lang="en" sz="1800">
                <a:solidFill>
                  <a:schemeClr val="lt2"/>
                </a:solidFill>
              </a:rPr>
              <a:t>Landscape background</a:t>
            </a:r>
            <a:endParaRPr sz="1800">
              <a:solidFill>
                <a:schemeClr val="lt2"/>
              </a:solidFill>
            </a:endParaRPr>
          </a:p>
          <a:p>
            <a:pPr indent="-342900" lvl="0" marL="457200" rtl="0" algn="l">
              <a:spcBef>
                <a:spcPts val="0"/>
              </a:spcBef>
              <a:spcAft>
                <a:spcPts val="0"/>
              </a:spcAft>
              <a:buClr>
                <a:schemeClr val="lt2"/>
              </a:buClr>
              <a:buSzPts val="1800"/>
              <a:buAutoNum type="arabicPeriod"/>
            </a:pPr>
            <a:r>
              <a:rPr lang="en" sz="1800">
                <a:solidFill>
                  <a:schemeClr val="lt2"/>
                </a:solidFill>
              </a:rPr>
              <a:t>C</a:t>
            </a:r>
            <a:r>
              <a:rPr lang="en" sz="1800">
                <a:solidFill>
                  <a:schemeClr val="lt2"/>
                </a:solidFill>
              </a:rPr>
              <a:t>osmetics </a:t>
            </a:r>
            <a:endParaRPr sz="1800">
              <a:solidFill>
                <a:schemeClr val="lt2"/>
              </a:solidFill>
            </a:endParaRPr>
          </a:p>
          <a:p>
            <a:pPr indent="-342900" lvl="1" marL="914400" rtl="0" algn="l">
              <a:spcBef>
                <a:spcPts val="0"/>
              </a:spcBef>
              <a:spcAft>
                <a:spcPts val="0"/>
              </a:spcAft>
              <a:buClr>
                <a:schemeClr val="lt2"/>
              </a:buClr>
              <a:buSzPts val="1800"/>
              <a:buChar char="-"/>
            </a:pPr>
            <a:r>
              <a:rPr lang="en" sz="1800">
                <a:solidFill>
                  <a:schemeClr val="lt2"/>
                </a:solidFill>
              </a:rPr>
              <a:t>Painted nails, makeup</a:t>
            </a:r>
            <a:endParaRPr sz="1800">
              <a:solidFill>
                <a:schemeClr val="lt2"/>
              </a:solidFill>
            </a:endParaRPr>
          </a:p>
          <a:p>
            <a:pPr indent="-342900" lvl="0" marL="457200" rtl="0" algn="l">
              <a:spcBef>
                <a:spcPts val="0"/>
              </a:spcBef>
              <a:spcAft>
                <a:spcPts val="0"/>
              </a:spcAft>
              <a:buClr>
                <a:schemeClr val="lt2"/>
              </a:buClr>
              <a:buSzPts val="1800"/>
              <a:buAutoNum type="arabicPeriod"/>
            </a:pPr>
            <a:r>
              <a:rPr lang="en" sz="1800">
                <a:solidFill>
                  <a:schemeClr val="lt2"/>
                </a:solidFill>
              </a:rPr>
              <a:t>Facial expression </a:t>
            </a:r>
            <a:endParaRPr sz="1800">
              <a:solidFill>
                <a:schemeClr val="lt2"/>
              </a:solidFill>
            </a:endParaRPr>
          </a:p>
          <a:p>
            <a:pPr indent="-342900" lvl="0" marL="457200" rtl="0" algn="l">
              <a:spcBef>
                <a:spcPts val="0"/>
              </a:spcBef>
              <a:spcAft>
                <a:spcPts val="0"/>
              </a:spcAft>
              <a:buClr>
                <a:schemeClr val="lt2"/>
              </a:buClr>
              <a:buSzPts val="1800"/>
              <a:buAutoNum type="arabicPeriod"/>
            </a:pPr>
            <a:r>
              <a:rPr lang="en" sz="1800">
                <a:solidFill>
                  <a:schemeClr val="lt2"/>
                </a:solidFill>
              </a:rPr>
              <a:t>Smartphone</a:t>
            </a:r>
            <a:endParaRPr sz="1800">
              <a:solidFill>
                <a:schemeClr val="lt2"/>
              </a:solidFill>
            </a:endParaRPr>
          </a:p>
          <a:p>
            <a:pPr indent="-342900" lvl="1" marL="914400" rtl="0" algn="l">
              <a:spcBef>
                <a:spcPts val="0"/>
              </a:spcBef>
              <a:spcAft>
                <a:spcPts val="0"/>
              </a:spcAft>
              <a:buClr>
                <a:schemeClr val="lt2"/>
              </a:buClr>
              <a:buSzPts val="1800"/>
              <a:buChar char="-"/>
            </a:pPr>
            <a:r>
              <a:rPr lang="en" sz="1800">
                <a:solidFill>
                  <a:schemeClr val="lt2"/>
                </a:solidFill>
              </a:rPr>
              <a:t>Flash/taking a picture that faces the audience</a:t>
            </a:r>
            <a:endParaRPr sz="1800">
              <a:solidFill>
                <a:schemeClr val="lt2"/>
              </a:solidFill>
            </a:endParaRPr>
          </a:p>
          <a:p>
            <a:pPr indent="-342900" lvl="1" marL="914400" rtl="0" algn="l">
              <a:spcBef>
                <a:spcPts val="0"/>
              </a:spcBef>
              <a:spcAft>
                <a:spcPts val="0"/>
              </a:spcAft>
              <a:buClr>
                <a:schemeClr val="lt2"/>
              </a:buClr>
              <a:buSzPts val="1800"/>
              <a:buChar char="-"/>
            </a:pPr>
            <a:r>
              <a:rPr lang="en" sz="1800">
                <a:solidFill>
                  <a:schemeClr val="lt2"/>
                </a:solidFill>
              </a:rPr>
              <a:t>pear on smartphone</a:t>
            </a:r>
            <a:endParaRPr sz="1800">
              <a:solidFill>
                <a:schemeClr val="lt2"/>
              </a:solidFill>
            </a:endParaRPr>
          </a:p>
          <a:p>
            <a:pPr indent="0" lvl="0" marL="0" rtl="0" algn="l">
              <a:spcBef>
                <a:spcPts val="0"/>
              </a:spcBef>
              <a:spcAft>
                <a:spcPts val="0"/>
              </a:spcAft>
              <a:buNone/>
            </a:pPr>
            <a:r>
              <a:rPr lang="en" sz="1800">
                <a:solidFill>
                  <a:schemeClr val="lt2"/>
                </a:solidFill>
              </a:rPr>
              <a:t>7. taken from the perspective of the phone (not the painter)</a:t>
            </a:r>
            <a:endParaRPr sz="1800">
              <a:solidFill>
                <a:schemeClr val="lt2"/>
              </a:solidFill>
            </a:endParaRPr>
          </a:p>
          <a:p>
            <a:pPr indent="0" lvl="0" marL="457200" rtl="0" algn="l">
              <a:spcBef>
                <a:spcPts val="0"/>
              </a:spcBef>
              <a:spcAft>
                <a:spcPts val="0"/>
              </a:spcAft>
              <a:buNone/>
            </a:pPr>
            <a:r>
              <a:t/>
            </a:r>
            <a:endParaRPr sz="1800">
              <a:solidFill>
                <a:schemeClr val="lt2"/>
              </a:solidFill>
            </a:endParaRPr>
          </a:p>
          <a:p>
            <a:pPr indent="0" lvl="0" marL="457200" rtl="0" algn="l">
              <a:spcBef>
                <a:spcPts val="0"/>
              </a:spcBef>
              <a:spcAft>
                <a:spcPts val="0"/>
              </a:spcAft>
              <a:buNone/>
            </a:pPr>
            <a:r>
              <a:t/>
            </a:r>
            <a:endParaRPr sz="1800">
              <a:solidFill>
                <a:schemeClr val="lt2"/>
              </a:solidFill>
            </a:endParaRPr>
          </a:p>
        </p:txBody>
      </p:sp>
      <p:pic>
        <p:nvPicPr>
          <p:cNvPr descr="Image result for mona lisa selfie richard kingston" id="68" name="Google Shape;68;p15"/>
          <p:cNvPicPr preferRelativeResize="0"/>
          <p:nvPr/>
        </p:nvPicPr>
        <p:blipFill>
          <a:blip r:embed="rId3">
            <a:alphaModFix/>
          </a:blip>
          <a:stretch>
            <a:fillRect/>
          </a:stretch>
        </p:blipFill>
        <p:spPr>
          <a:xfrm>
            <a:off x="5186884" y="536925"/>
            <a:ext cx="3441140" cy="4269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Connotated</a:t>
            </a:r>
            <a:endParaRPr/>
          </a:p>
        </p:txBody>
      </p:sp>
      <p:sp>
        <p:nvSpPr>
          <p:cNvPr id="74" name="Google Shape;74;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55600" lvl="0" marL="457200" rtl="0" algn="l">
              <a:lnSpc>
                <a:spcPct val="150000"/>
              </a:lnSpc>
              <a:spcBef>
                <a:spcPts val="0"/>
              </a:spcBef>
              <a:spcAft>
                <a:spcPts val="0"/>
              </a:spcAft>
              <a:buSzPts val="2000"/>
              <a:buAutoNum type="arabicPeriod"/>
            </a:pPr>
            <a:r>
              <a:rPr lang="en" sz="2000"/>
              <a:t>Portrait/looking= invites or persuades viewer to make eye contact with the female in the image → includes viewer into painting</a:t>
            </a:r>
            <a:endParaRPr sz="2000"/>
          </a:p>
          <a:p>
            <a:pPr indent="-355600" lvl="1" marL="914400" rtl="0" algn="l">
              <a:lnSpc>
                <a:spcPct val="150000"/>
              </a:lnSpc>
              <a:spcBef>
                <a:spcPts val="0"/>
              </a:spcBef>
              <a:spcAft>
                <a:spcPts val="0"/>
              </a:spcAft>
              <a:buSzPts val="2000"/>
              <a:buAutoNum type="alphaLcPeriod"/>
            </a:pPr>
            <a:r>
              <a:rPr lang="en" sz="2000"/>
              <a:t>Presents an icon of the painting Mona Lisa as caricature</a:t>
            </a:r>
            <a:endParaRPr sz="2000"/>
          </a:p>
          <a:p>
            <a:pPr indent="-355600" lvl="0" marL="457200" rtl="0" algn="l">
              <a:lnSpc>
                <a:spcPct val="150000"/>
              </a:lnSpc>
              <a:spcBef>
                <a:spcPts val="0"/>
              </a:spcBef>
              <a:spcAft>
                <a:spcPts val="0"/>
              </a:spcAft>
              <a:buSzPts val="2000"/>
              <a:buAutoNum type="arabicPeriod"/>
            </a:pPr>
            <a:r>
              <a:rPr lang="en" sz="2000"/>
              <a:t>Earthy</a:t>
            </a:r>
            <a:r>
              <a:rPr lang="en" sz="2000"/>
              <a:t> hues= Organic, normal → original</a:t>
            </a:r>
            <a:endParaRPr sz="2000"/>
          </a:p>
          <a:p>
            <a:pPr indent="-355600" lvl="0" marL="457200" rtl="0" algn="l">
              <a:lnSpc>
                <a:spcPct val="150000"/>
              </a:lnSpc>
              <a:spcBef>
                <a:spcPts val="0"/>
              </a:spcBef>
              <a:spcAft>
                <a:spcPts val="0"/>
              </a:spcAft>
              <a:buSzPts val="2000"/>
              <a:buAutoNum type="arabicPeriod"/>
            </a:pPr>
            <a:r>
              <a:rPr lang="en" sz="2000"/>
              <a:t>Landscape= Natural → untouched → beauty</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The Connotated</a:t>
            </a:r>
            <a:endParaRPr sz="2400"/>
          </a:p>
          <a:p>
            <a:pPr indent="0" lvl="0" marL="0" rtl="0" algn="l">
              <a:spcBef>
                <a:spcPts val="0"/>
              </a:spcBef>
              <a:spcAft>
                <a:spcPts val="0"/>
              </a:spcAft>
              <a:buNone/>
            </a:pPr>
            <a:r>
              <a:t/>
            </a:r>
            <a:endParaRPr/>
          </a:p>
        </p:txBody>
      </p:sp>
      <p:sp>
        <p:nvSpPr>
          <p:cNvPr id="80" name="Google Shape;80;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AutoNum type="arabicPeriod"/>
            </a:pPr>
            <a:r>
              <a:rPr lang="en"/>
              <a:t>Cosmetics= cultural standard for female appearance; the female wears makeup and paints her nails to fit in with beauty standards (Or an attempt to fit in with beauty standards; her nail polish is chipped and worn)</a:t>
            </a:r>
            <a:endParaRPr/>
          </a:p>
          <a:p>
            <a:pPr indent="-342900" lvl="1" marL="914400" rtl="0" algn="l">
              <a:lnSpc>
                <a:spcPct val="150000"/>
              </a:lnSpc>
              <a:spcBef>
                <a:spcPts val="0"/>
              </a:spcBef>
              <a:spcAft>
                <a:spcPts val="0"/>
              </a:spcAft>
              <a:buSzPts val="1800"/>
              <a:buAutoNum type="alphaLcPeriod"/>
            </a:pPr>
            <a:r>
              <a:rPr lang="en" sz="1800"/>
              <a:t>Mocks modern beauty standards in comparison to natural beauty</a:t>
            </a:r>
            <a:endParaRPr sz="1800"/>
          </a:p>
          <a:p>
            <a:pPr indent="-342900" lvl="0" marL="457200" rtl="0" algn="l">
              <a:lnSpc>
                <a:spcPct val="150000"/>
              </a:lnSpc>
              <a:spcBef>
                <a:spcPts val="0"/>
              </a:spcBef>
              <a:spcAft>
                <a:spcPts val="0"/>
              </a:spcAft>
              <a:buSzPts val="1800"/>
              <a:buAutoNum type="arabicPeriod"/>
            </a:pPr>
            <a:r>
              <a:rPr lang="en"/>
              <a:t>Face Expression=“duck” face → a recognizable trend in “selfies”; indicates desire to be included in a group and/or a celebrity</a:t>
            </a:r>
            <a:endParaRPr/>
          </a:p>
          <a:p>
            <a:pPr indent="-342900" lvl="1" marL="914400" rtl="0" algn="l">
              <a:lnSpc>
                <a:spcPct val="150000"/>
              </a:lnSpc>
              <a:spcBef>
                <a:spcPts val="0"/>
              </a:spcBef>
              <a:spcAft>
                <a:spcPts val="0"/>
              </a:spcAft>
              <a:buSzPts val="1800"/>
              <a:buAutoNum type="alphaLcPeriod"/>
            </a:pPr>
            <a:r>
              <a:rPr lang="en" sz="1800"/>
              <a:t>Mocks social media &amp; modern society (counter hegemony)</a:t>
            </a:r>
            <a:endParaRPr sz="1800"/>
          </a:p>
          <a:p>
            <a:pPr indent="0" lvl="0" marL="0" rtl="0" algn="l">
              <a:lnSpc>
                <a:spcPct val="150000"/>
              </a:lnSpc>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2859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The Connotated</a:t>
            </a:r>
            <a:endParaRPr sz="2400"/>
          </a:p>
          <a:p>
            <a:pPr indent="0" lvl="0" marL="0" rtl="0" algn="l">
              <a:spcBef>
                <a:spcPts val="0"/>
              </a:spcBef>
              <a:spcAft>
                <a:spcPts val="0"/>
              </a:spcAft>
              <a:buNone/>
            </a:pPr>
            <a:r>
              <a:t/>
            </a:r>
            <a:endParaRPr/>
          </a:p>
        </p:txBody>
      </p:sp>
      <p:sp>
        <p:nvSpPr>
          <p:cNvPr id="86" name="Google Shape;86;p18"/>
          <p:cNvSpPr txBox="1"/>
          <p:nvPr>
            <p:ph idx="1" type="body"/>
          </p:nvPr>
        </p:nvSpPr>
        <p:spPr>
          <a:xfrm>
            <a:off x="311700" y="708350"/>
            <a:ext cx="8520600" cy="3860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6. Smartphone= Putting modern tech into a piece from a time period of which this tech did not exist → disturbance/shift in everyday life and values</a:t>
            </a:r>
            <a:endParaRPr/>
          </a:p>
          <a:p>
            <a:pPr indent="-342900" lvl="0" marL="914400" rtl="0" algn="l">
              <a:lnSpc>
                <a:spcPct val="100000"/>
              </a:lnSpc>
              <a:spcBef>
                <a:spcPts val="1600"/>
              </a:spcBef>
              <a:spcAft>
                <a:spcPts val="0"/>
              </a:spcAft>
              <a:buSzPts val="1800"/>
              <a:buAutoNum type="alphaLcPeriod"/>
            </a:pPr>
            <a:r>
              <a:rPr lang="en"/>
              <a:t>The pear on the smartphone and its style symbolizes specific brand (Apple products) → </a:t>
            </a:r>
            <a:r>
              <a:rPr lang="en"/>
              <a:t>this brand is exclusive to a class or group with wealth → signifies high social class/privilege/glamour (although it is the “norm” to have a cell phone, there are a variety of smartphones that are very expensive so it is exclusive to people with wealth)</a:t>
            </a:r>
            <a:endParaRPr/>
          </a:p>
          <a:p>
            <a:pPr indent="-342900" lvl="0" marL="914400" rtl="0" algn="l">
              <a:lnSpc>
                <a:spcPct val="100000"/>
              </a:lnSpc>
              <a:spcBef>
                <a:spcPts val="0"/>
              </a:spcBef>
              <a:spcAft>
                <a:spcPts val="0"/>
              </a:spcAft>
              <a:buSzPts val="1800"/>
              <a:buAutoNum type="alphaLcPeriod"/>
            </a:pPr>
            <a:r>
              <a:rPr lang="en"/>
              <a:t>Taking a picture= documentation, saving a memory, time capsule → existing forever</a:t>
            </a:r>
            <a:endParaRPr/>
          </a:p>
          <a:p>
            <a:pPr indent="0" lvl="0" marL="0" rtl="0" algn="l">
              <a:lnSpc>
                <a:spcPct val="100000"/>
              </a:lnSpc>
              <a:spcBef>
                <a:spcPts val="1600"/>
              </a:spcBef>
              <a:spcAft>
                <a:spcPts val="0"/>
              </a:spcAft>
              <a:buNone/>
            </a:pPr>
            <a:r>
              <a:rPr lang="en"/>
              <a:t>7. Depicts the female taking a “mirror selfie” → we are seeing what the mirror is seeing → technology disconnects viewer from the female and scene depicted </a:t>
            </a:r>
            <a:endParaRPr/>
          </a:p>
          <a:p>
            <a:pPr indent="-342900" lvl="0" marL="914400" rtl="0" algn="l">
              <a:lnSpc>
                <a:spcPct val="100000"/>
              </a:lnSpc>
              <a:spcBef>
                <a:spcPts val="1600"/>
              </a:spcBef>
              <a:spcAft>
                <a:spcPts val="0"/>
              </a:spcAft>
              <a:buSzPts val="1800"/>
              <a:buAutoNum type="alphaLcPeriod"/>
            </a:pPr>
            <a:r>
              <a:rPr lang="en"/>
              <a:t>Differs from the painter’s perspective shown in the original (viewed through the eyes of the painter)</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pic>
        <p:nvPicPr>
          <p:cNvPr descr="Mona Lisa - Wikipedia" id="91" name="Google Shape;91;p19"/>
          <p:cNvPicPr preferRelativeResize="0"/>
          <p:nvPr/>
        </p:nvPicPr>
        <p:blipFill>
          <a:blip r:embed="rId3">
            <a:alphaModFix/>
          </a:blip>
          <a:stretch>
            <a:fillRect/>
          </a:stretch>
        </p:blipFill>
        <p:spPr>
          <a:xfrm>
            <a:off x="5155375" y="152400"/>
            <a:ext cx="3243717" cy="4838700"/>
          </a:xfrm>
          <a:prstGeom prst="rect">
            <a:avLst/>
          </a:prstGeom>
          <a:noFill/>
          <a:ln>
            <a:noFill/>
          </a:ln>
        </p:spPr>
      </p:pic>
      <p:pic>
        <p:nvPicPr>
          <p:cNvPr descr="Image result for mona lisa selfie richard kingston" id="92" name="Google Shape;92;p19"/>
          <p:cNvPicPr preferRelativeResize="0"/>
          <p:nvPr/>
        </p:nvPicPr>
        <p:blipFill>
          <a:blip r:embed="rId4">
            <a:alphaModFix/>
          </a:blip>
          <a:stretch>
            <a:fillRect/>
          </a:stretch>
        </p:blipFill>
        <p:spPr>
          <a:xfrm>
            <a:off x="952159" y="437138"/>
            <a:ext cx="3441140" cy="42692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Overall Semiotic Analysis </a:t>
            </a:r>
            <a:r>
              <a:rPr lang="en" sz="1800"/>
              <a:t>&amp; Appropriation</a:t>
            </a:r>
            <a:endParaRPr sz="1800"/>
          </a:p>
        </p:txBody>
      </p:sp>
      <p:sp>
        <p:nvSpPr>
          <p:cNvPr id="98" name="Google Shape;98;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Overall message based on semiotic analysis=</a:t>
            </a:r>
            <a:endParaRPr/>
          </a:p>
          <a:p>
            <a:pPr indent="-342900" lvl="0" marL="457200" rtl="0" algn="l">
              <a:spcBef>
                <a:spcPts val="1600"/>
              </a:spcBef>
              <a:spcAft>
                <a:spcPts val="0"/>
              </a:spcAft>
              <a:buSzPts val="1800"/>
              <a:buChar char="●"/>
            </a:pPr>
            <a:r>
              <a:rPr lang="en"/>
              <a:t>Technology → social media → change in the way we depict ourselves and value the original/raw/skill</a:t>
            </a:r>
            <a:endParaRPr/>
          </a:p>
          <a:p>
            <a:pPr indent="-342900" lvl="1" marL="914400" rtl="0" algn="l">
              <a:spcBef>
                <a:spcPts val="0"/>
              </a:spcBef>
              <a:spcAft>
                <a:spcPts val="0"/>
              </a:spcAft>
              <a:buSzPts val="1800"/>
              <a:buChar char="○"/>
            </a:pPr>
            <a:r>
              <a:rPr lang="en" sz="1800"/>
              <a:t>T</a:t>
            </a:r>
            <a:r>
              <a:rPr lang="en" sz="1800"/>
              <a:t>hat cameras could take away from direct eye contact (painter’s perspective)</a:t>
            </a:r>
            <a:endParaRPr sz="1800"/>
          </a:p>
          <a:p>
            <a:pPr indent="-342900" lvl="1" marL="914400" rtl="0" algn="l">
              <a:spcBef>
                <a:spcPts val="0"/>
              </a:spcBef>
              <a:spcAft>
                <a:spcPts val="0"/>
              </a:spcAft>
              <a:buSzPts val="1800"/>
              <a:buChar char="○"/>
            </a:pPr>
            <a:r>
              <a:rPr lang="en" sz="1800"/>
              <a:t>The refraction in the image image also points to the </a:t>
            </a:r>
            <a:r>
              <a:rPr lang="en" sz="1800">
                <a:solidFill>
                  <a:srgbClr val="ADADAD"/>
                </a:solidFill>
              </a:rPr>
              <a:t>idiosyncrasies of the technology and how we are seeing this portrait</a:t>
            </a:r>
            <a:endParaRPr sz="1800"/>
          </a:p>
          <a:p>
            <a:pPr indent="-342900" lvl="1" marL="914400" rtl="0" algn="l">
              <a:spcBef>
                <a:spcPts val="0"/>
              </a:spcBef>
              <a:spcAft>
                <a:spcPts val="0"/>
              </a:spcAft>
              <a:buSzPts val="1800"/>
              <a:buChar char="○"/>
            </a:pPr>
            <a:r>
              <a:rPr lang="en" sz="1800"/>
              <a:t>The signs prove that the artist wanted to emphasis the social media trends which changed beauty and class standards</a:t>
            </a:r>
            <a:endParaRPr sz="1800"/>
          </a:p>
          <a:p>
            <a:pPr indent="-342900" lvl="1" marL="914400" rtl="0" algn="l">
              <a:spcBef>
                <a:spcPts val="0"/>
              </a:spcBef>
              <a:spcAft>
                <a:spcPts val="0"/>
              </a:spcAft>
              <a:buSzPts val="1800"/>
              <a:buChar char="○"/>
            </a:pPr>
            <a:r>
              <a:rPr lang="en" sz="1800"/>
              <a:t>This image also shows a person’s longing for </a:t>
            </a:r>
            <a:r>
              <a:rPr lang="en" sz="1800"/>
              <a:t>desire</a:t>
            </a:r>
            <a:r>
              <a:rPr lang="en" sz="1800"/>
              <a:t>-ability, a “wanna-be” </a:t>
            </a:r>
            <a:r>
              <a:rPr lang="en" sz="1800"/>
              <a:t>attitude</a:t>
            </a:r>
            <a:r>
              <a:rPr lang="en" sz="1800"/>
              <a:t> in the image</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Works Cited</a:t>
            </a:r>
            <a:endParaRPr/>
          </a:p>
        </p:txBody>
      </p:sp>
      <p:sp>
        <p:nvSpPr>
          <p:cNvPr id="104" name="Google Shape;104;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3"/>
              </a:rPr>
              <a:t>https://designyoutrust.com/2015/09/stunning-digital-artworks-by-richard-kingston/</a:t>
            </a:r>
            <a:endParaRPr/>
          </a:p>
          <a:p>
            <a:pPr indent="0" lvl="0" marL="0" rtl="0" algn="l">
              <a:spcBef>
                <a:spcPts val="1600"/>
              </a:spcBef>
              <a:spcAft>
                <a:spcPts val="0"/>
              </a:spcAft>
              <a:buNone/>
            </a:pPr>
            <a:r>
              <a:rPr lang="en" u="sng">
                <a:solidFill>
                  <a:schemeClr val="hlink"/>
                </a:solidFill>
                <a:hlinkClick r:id="rId4"/>
              </a:rPr>
              <a:t>http://www.youngrascal.co.uk/artanddesign.html</a:t>
            </a:r>
            <a:endParaRPr/>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