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62" r:id="rId4"/>
    <p:sldId id="263" r:id="rId5"/>
    <p:sldId id="266" r:id="rId6"/>
    <p:sldId id="261" r:id="rId7"/>
    <p:sldId id="267" r:id="rId8"/>
    <p:sldId id="269" r:id="rId9"/>
    <p:sldId id="270" r:id="rId10"/>
    <p:sldId id="27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21" autoAdjust="0"/>
    <p:restoredTop sz="88825" autoAdjust="0"/>
  </p:normalViewPr>
  <p:slideViewPr>
    <p:cSldViewPr snapToGrid="0">
      <p:cViewPr varScale="1">
        <p:scale>
          <a:sx n="151" d="100"/>
          <a:sy n="151" d="100"/>
        </p:scale>
        <p:origin x="-104" y="-11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D0EE26-CB68-4991-B078-2FF0285015D7}" type="datetimeFigureOut">
              <a:rPr lang="en-US" smtClean="0"/>
              <a:t>4/3/20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1CF4A4-5DF7-404B-BFC6-42BFB39BFB39}" type="slidenum">
              <a:rPr lang="en-US" smtClean="0"/>
              <a:t>‹#›</a:t>
            </a:fld>
            <a:endParaRPr lang="en-US"/>
          </a:p>
        </p:txBody>
      </p:sp>
    </p:spTree>
    <p:extLst>
      <p:ext uri="{BB962C8B-B14F-4D97-AF65-F5344CB8AC3E}">
        <p14:creationId xmlns:p14="http://schemas.microsoft.com/office/powerpoint/2010/main" val="37956449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This was theorized to be because</a:t>
            </a:r>
            <a:r>
              <a:rPr lang="en-US" baseline="0" dirty="0" smtClean="0"/>
              <a:t> of </a:t>
            </a:r>
            <a:r>
              <a:rPr lang="en-US" dirty="0" smtClean="0"/>
              <a:t>vendors refusing to sell him newsprint, which was (which was speculated to be more prominent publishers putting pressure on wholesalers to block any intrusions to their established territories). </a:t>
            </a:r>
            <a:r>
              <a:rPr lang="en-US" baseline="0" dirty="0" smtClean="0"/>
              <a:t> Because of this, little is known about its publication and reception.</a:t>
            </a:r>
            <a:endParaRPr lang="en-US" dirty="0" smtClean="0"/>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 </a:t>
            </a:r>
            <a:r>
              <a:rPr lang="en-US" sz="1200" kern="1200" dirty="0" smtClean="0">
                <a:solidFill>
                  <a:schemeClr val="tx1"/>
                </a:solidFill>
                <a:effectLst/>
                <a:latin typeface="+mn-lt"/>
                <a:ea typeface="+mn-ea"/>
                <a:cs typeface="+mn-cs"/>
              </a:rPr>
              <a:t>The overall impression of</a:t>
            </a:r>
            <a:r>
              <a:rPr lang="en-US" sz="1200" kern="1200" baseline="0" dirty="0" smtClean="0">
                <a:solidFill>
                  <a:schemeClr val="tx1"/>
                </a:solidFill>
                <a:effectLst/>
                <a:latin typeface="+mn-lt"/>
                <a:ea typeface="+mn-ea"/>
                <a:cs typeface="+mn-cs"/>
              </a:rPr>
              <a:t> t</a:t>
            </a:r>
            <a:r>
              <a:rPr lang="en-US" sz="1200" kern="1200" dirty="0" smtClean="0">
                <a:solidFill>
                  <a:schemeClr val="tx1"/>
                </a:solidFill>
                <a:effectLst/>
                <a:latin typeface="+mn-lt"/>
                <a:ea typeface="+mn-ea"/>
                <a:cs typeface="+mn-cs"/>
              </a:rPr>
              <a:t>he first cover is an image with movement, depicting the antics of a mischievous boy with the bow and arrow. He seemingly interrupts the peace of the male members of the community, which causes one of them to chase him down from shooting more arrows. The other is the depiction of the protagonist, standing over women of different backgrounds and ethnicities. However, there are many things to take note of as you decipher when looking at these images. </a:t>
            </a:r>
          </a:p>
          <a:p>
            <a:endParaRPr lang="en-US" dirty="0"/>
          </a:p>
        </p:txBody>
      </p:sp>
      <p:sp>
        <p:nvSpPr>
          <p:cNvPr id="4" name="Slide Number Placeholder 3"/>
          <p:cNvSpPr>
            <a:spLocks noGrp="1"/>
          </p:cNvSpPr>
          <p:nvPr>
            <p:ph type="sldNum" sz="quarter" idx="10"/>
          </p:nvPr>
        </p:nvSpPr>
        <p:spPr/>
        <p:txBody>
          <a:bodyPr/>
          <a:lstStyle/>
          <a:p>
            <a:fld id="{FB1CF4A4-5DF7-404B-BFC6-42BFB39BFB39}" type="slidenum">
              <a:rPr lang="en-US" smtClean="0"/>
              <a:t>2</a:t>
            </a:fld>
            <a:endParaRPr lang="en-US"/>
          </a:p>
        </p:txBody>
      </p:sp>
    </p:spTree>
    <p:extLst>
      <p:ext uri="{BB962C8B-B14F-4D97-AF65-F5344CB8AC3E}">
        <p14:creationId xmlns:p14="http://schemas.microsoft.com/office/powerpoint/2010/main" val="2965767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 No women depicted (except for the small mermaid in the center of the page)</a:t>
            </a:r>
          </a:p>
          <a:p>
            <a:r>
              <a:rPr lang="en-US" dirty="0" smtClean="0"/>
              <a:t>- She is covering her ears, blocking out the chaos around her while an angel (of the same size) protects her. This was probably reinforcing the religious background ingrained into their culture, and the many myths and tales taught to the children.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FB1CF4A4-5DF7-404B-BFC6-42BFB39BFB39}" type="slidenum">
              <a:rPr lang="en-US" smtClean="0"/>
              <a:t>5</a:t>
            </a:fld>
            <a:endParaRPr lang="en-US"/>
          </a:p>
        </p:txBody>
      </p:sp>
    </p:spTree>
    <p:extLst>
      <p:ext uri="{BB962C8B-B14F-4D97-AF65-F5344CB8AC3E}">
        <p14:creationId xmlns:p14="http://schemas.microsoft.com/office/powerpoint/2010/main" val="29310881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 The </a:t>
            </a:r>
            <a:r>
              <a:rPr lang="en-US" sz="1200" kern="1200" dirty="0" smtClean="0">
                <a:solidFill>
                  <a:schemeClr val="tx1"/>
                </a:solidFill>
                <a:effectLst/>
                <a:latin typeface="+mn-lt"/>
                <a:ea typeface="+mn-ea"/>
                <a:cs typeface="+mn-cs"/>
              </a:rPr>
              <a:t>overall impression </a:t>
            </a:r>
            <a:r>
              <a:rPr lang="en-US" dirty="0" smtClean="0"/>
              <a:t>other is the depiction of the protagonist, dressed in desert attire standing over women of different backgrounds and ethnicities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 </a:t>
            </a:r>
          </a:p>
          <a:p>
            <a:r>
              <a:rPr lang="en-US" dirty="0" smtClean="0"/>
              <a:t>- Little is known</a:t>
            </a:r>
            <a:r>
              <a:rPr lang="en-US" baseline="0" dirty="0" smtClean="0"/>
              <a:t> about this comic’s distribution and</a:t>
            </a:r>
            <a:r>
              <a:rPr lang="en-US" sz="1200" kern="1200" dirty="0" smtClean="0">
                <a:solidFill>
                  <a:schemeClr val="tx1"/>
                </a:solidFill>
                <a:effectLst/>
                <a:latin typeface="+mn-lt"/>
                <a:ea typeface="+mn-ea"/>
                <a:cs typeface="+mn-cs"/>
              </a:rPr>
              <a:t> reception after publication. It</a:t>
            </a:r>
            <a:r>
              <a:rPr lang="en-US" sz="1200" kern="1200" baseline="0" dirty="0" smtClean="0">
                <a:solidFill>
                  <a:schemeClr val="tx1"/>
                </a:solidFill>
                <a:effectLst/>
                <a:latin typeface="+mn-lt"/>
                <a:ea typeface="+mn-ea"/>
                <a:cs typeface="+mn-cs"/>
              </a:rPr>
              <a:t> was most likely a failed project due to targeting a niche demographic of its release.</a:t>
            </a:r>
          </a:p>
          <a:p>
            <a:endParaRPr lang="en-US" sz="120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B1CF4A4-5DF7-404B-BFC6-42BFB39BFB39}" type="slidenum">
              <a:rPr lang="en-US" smtClean="0"/>
              <a:t>6</a:t>
            </a:fld>
            <a:endParaRPr lang="en-US"/>
          </a:p>
        </p:txBody>
      </p:sp>
    </p:spTree>
    <p:extLst>
      <p:ext uri="{BB962C8B-B14F-4D97-AF65-F5344CB8AC3E}">
        <p14:creationId xmlns:p14="http://schemas.microsoft.com/office/powerpoint/2010/main" val="9841032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2BE7B29-C486-4C0F-8A65-B0268AABEB6F}" type="datetimeFigureOut">
              <a:rPr lang="en-US" smtClean="0"/>
              <a:t>4/3/20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D7F6E3-F501-4BEA-98D5-2CD78A10A44D}" type="slidenum">
              <a:rPr lang="en-US" smtClean="0"/>
              <a:t>‹#›</a:t>
            </a:fld>
            <a:endParaRPr lang="en-US"/>
          </a:p>
        </p:txBody>
      </p:sp>
    </p:spTree>
    <p:extLst>
      <p:ext uri="{BB962C8B-B14F-4D97-AF65-F5344CB8AC3E}">
        <p14:creationId xmlns:p14="http://schemas.microsoft.com/office/powerpoint/2010/main" val="40033859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BE7B29-C486-4C0F-8A65-B0268AABEB6F}" type="datetimeFigureOut">
              <a:rPr lang="en-US" smtClean="0"/>
              <a:t>4/3/20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D7F6E3-F501-4BEA-98D5-2CD78A10A44D}" type="slidenum">
              <a:rPr lang="en-US" smtClean="0"/>
              <a:t>‹#›</a:t>
            </a:fld>
            <a:endParaRPr lang="en-US"/>
          </a:p>
        </p:txBody>
      </p:sp>
    </p:spTree>
    <p:extLst>
      <p:ext uri="{BB962C8B-B14F-4D97-AF65-F5344CB8AC3E}">
        <p14:creationId xmlns:p14="http://schemas.microsoft.com/office/powerpoint/2010/main" val="2726872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BE7B29-C486-4C0F-8A65-B0268AABEB6F}" type="datetimeFigureOut">
              <a:rPr lang="en-US" smtClean="0"/>
              <a:t>4/3/20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D7F6E3-F501-4BEA-98D5-2CD78A10A44D}" type="slidenum">
              <a:rPr lang="en-US" smtClean="0"/>
              <a:t>‹#›</a:t>
            </a:fld>
            <a:endParaRPr lang="en-US"/>
          </a:p>
        </p:txBody>
      </p:sp>
    </p:spTree>
    <p:extLst>
      <p:ext uri="{BB962C8B-B14F-4D97-AF65-F5344CB8AC3E}">
        <p14:creationId xmlns:p14="http://schemas.microsoft.com/office/powerpoint/2010/main" val="25730506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BE7B29-C486-4C0F-8A65-B0268AABEB6F}" type="datetimeFigureOut">
              <a:rPr lang="en-US" smtClean="0"/>
              <a:t>4/3/20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D7F6E3-F501-4BEA-98D5-2CD78A10A44D}" type="slidenum">
              <a:rPr lang="en-US" smtClean="0"/>
              <a:t>‹#›</a:t>
            </a:fld>
            <a:endParaRPr lang="en-US"/>
          </a:p>
        </p:txBody>
      </p:sp>
    </p:spTree>
    <p:extLst>
      <p:ext uri="{BB962C8B-B14F-4D97-AF65-F5344CB8AC3E}">
        <p14:creationId xmlns:p14="http://schemas.microsoft.com/office/powerpoint/2010/main" val="14298078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2BE7B29-C486-4C0F-8A65-B0268AABEB6F}" type="datetimeFigureOut">
              <a:rPr lang="en-US" smtClean="0"/>
              <a:t>4/3/20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D7F6E3-F501-4BEA-98D5-2CD78A10A44D}" type="slidenum">
              <a:rPr lang="en-US" smtClean="0"/>
              <a:t>‹#›</a:t>
            </a:fld>
            <a:endParaRPr lang="en-US"/>
          </a:p>
        </p:txBody>
      </p:sp>
    </p:spTree>
    <p:extLst>
      <p:ext uri="{BB962C8B-B14F-4D97-AF65-F5344CB8AC3E}">
        <p14:creationId xmlns:p14="http://schemas.microsoft.com/office/powerpoint/2010/main" val="37061011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2BE7B29-C486-4C0F-8A65-B0268AABEB6F}" type="datetimeFigureOut">
              <a:rPr lang="en-US" smtClean="0"/>
              <a:t>4/3/20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D7F6E3-F501-4BEA-98D5-2CD78A10A44D}" type="slidenum">
              <a:rPr lang="en-US" smtClean="0"/>
              <a:t>‹#›</a:t>
            </a:fld>
            <a:endParaRPr lang="en-US"/>
          </a:p>
        </p:txBody>
      </p:sp>
    </p:spTree>
    <p:extLst>
      <p:ext uri="{BB962C8B-B14F-4D97-AF65-F5344CB8AC3E}">
        <p14:creationId xmlns:p14="http://schemas.microsoft.com/office/powerpoint/2010/main" val="7674855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2BE7B29-C486-4C0F-8A65-B0268AABEB6F}" type="datetimeFigureOut">
              <a:rPr lang="en-US" smtClean="0"/>
              <a:t>4/3/20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ED7F6E3-F501-4BEA-98D5-2CD78A10A44D}" type="slidenum">
              <a:rPr lang="en-US" smtClean="0"/>
              <a:t>‹#›</a:t>
            </a:fld>
            <a:endParaRPr lang="en-US"/>
          </a:p>
        </p:txBody>
      </p:sp>
    </p:spTree>
    <p:extLst>
      <p:ext uri="{BB962C8B-B14F-4D97-AF65-F5344CB8AC3E}">
        <p14:creationId xmlns:p14="http://schemas.microsoft.com/office/powerpoint/2010/main" val="31974600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2BE7B29-C486-4C0F-8A65-B0268AABEB6F}" type="datetimeFigureOut">
              <a:rPr lang="en-US" smtClean="0"/>
              <a:t>4/3/20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ED7F6E3-F501-4BEA-98D5-2CD78A10A44D}" type="slidenum">
              <a:rPr lang="en-US" smtClean="0"/>
              <a:t>‹#›</a:t>
            </a:fld>
            <a:endParaRPr lang="en-US"/>
          </a:p>
        </p:txBody>
      </p:sp>
    </p:spTree>
    <p:extLst>
      <p:ext uri="{BB962C8B-B14F-4D97-AF65-F5344CB8AC3E}">
        <p14:creationId xmlns:p14="http://schemas.microsoft.com/office/powerpoint/2010/main" val="3808961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BE7B29-C486-4C0F-8A65-B0268AABEB6F}" type="datetimeFigureOut">
              <a:rPr lang="en-US" smtClean="0"/>
              <a:t>4/3/20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ED7F6E3-F501-4BEA-98D5-2CD78A10A44D}" type="slidenum">
              <a:rPr lang="en-US" smtClean="0"/>
              <a:t>‹#›</a:t>
            </a:fld>
            <a:endParaRPr lang="en-US"/>
          </a:p>
        </p:txBody>
      </p:sp>
    </p:spTree>
    <p:extLst>
      <p:ext uri="{BB962C8B-B14F-4D97-AF65-F5344CB8AC3E}">
        <p14:creationId xmlns:p14="http://schemas.microsoft.com/office/powerpoint/2010/main" val="252456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2BE7B29-C486-4C0F-8A65-B0268AABEB6F}" type="datetimeFigureOut">
              <a:rPr lang="en-US" smtClean="0"/>
              <a:t>4/3/20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D7F6E3-F501-4BEA-98D5-2CD78A10A44D}" type="slidenum">
              <a:rPr lang="en-US" smtClean="0"/>
              <a:t>‹#›</a:t>
            </a:fld>
            <a:endParaRPr lang="en-US"/>
          </a:p>
        </p:txBody>
      </p:sp>
    </p:spTree>
    <p:extLst>
      <p:ext uri="{BB962C8B-B14F-4D97-AF65-F5344CB8AC3E}">
        <p14:creationId xmlns:p14="http://schemas.microsoft.com/office/powerpoint/2010/main" val="42712540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2BE7B29-C486-4C0F-8A65-B0268AABEB6F}" type="datetimeFigureOut">
              <a:rPr lang="en-US" smtClean="0"/>
              <a:t>4/3/20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D7F6E3-F501-4BEA-98D5-2CD78A10A44D}" type="slidenum">
              <a:rPr lang="en-US" smtClean="0"/>
              <a:t>‹#›</a:t>
            </a:fld>
            <a:endParaRPr lang="en-US"/>
          </a:p>
        </p:txBody>
      </p:sp>
    </p:spTree>
    <p:extLst>
      <p:ext uri="{BB962C8B-B14F-4D97-AF65-F5344CB8AC3E}">
        <p14:creationId xmlns:p14="http://schemas.microsoft.com/office/powerpoint/2010/main" val="252210103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BE7B29-C486-4C0F-8A65-B0268AABEB6F}" type="datetimeFigureOut">
              <a:rPr lang="en-US" smtClean="0"/>
              <a:t>4/3/20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D7F6E3-F501-4BEA-98D5-2CD78A10A44D}" type="slidenum">
              <a:rPr lang="en-US" smtClean="0"/>
              <a:t>‹#›</a:t>
            </a:fld>
            <a:endParaRPr lang="en-US"/>
          </a:p>
        </p:txBody>
      </p:sp>
    </p:spTree>
    <p:extLst>
      <p:ext uri="{BB962C8B-B14F-4D97-AF65-F5344CB8AC3E}">
        <p14:creationId xmlns:p14="http://schemas.microsoft.com/office/powerpoint/2010/main" val="17492648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Depiction of Minorities in Comics </a:t>
            </a:r>
            <a:endParaRPr lang="en-US" dirty="0"/>
          </a:p>
        </p:txBody>
      </p:sp>
      <p:sp>
        <p:nvSpPr>
          <p:cNvPr id="3" name="Subtitle 2"/>
          <p:cNvSpPr>
            <a:spLocks noGrp="1"/>
          </p:cNvSpPr>
          <p:nvPr>
            <p:ph type="subTitle" idx="1"/>
          </p:nvPr>
        </p:nvSpPr>
        <p:spPr/>
        <p:txBody>
          <a:bodyPr>
            <a:normAutofit/>
          </a:bodyPr>
          <a:lstStyle/>
          <a:p>
            <a:r>
              <a:rPr lang="en-US" dirty="0" smtClean="0"/>
              <a:t>By Leandro A. Pegeas</a:t>
            </a:r>
          </a:p>
          <a:p>
            <a:r>
              <a:rPr lang="en-US" dirty="0" smtClean="0"/>
              <a:t>IMA320: Visual Culture</a:t>
            </a:r>
          </a:p>
          <a:p>
            <a:r>
              <a:rPr lang="en-US" dirty="0" smtClean="0"/>
              <a:t>03/09/2020</a:t>
            </a:r>
          </a:p>
        </p:txBody>
      </p:sp>
    </p:spTree>
    <p:extLst>
      <p:ext uri="{BB962C8B-B14F-4D97-AF65-F5344CB8AC3E}">
        <p14:creationId xmlns:p14="http://schemas.microsoft.com/office/powerpoint/2010/main" val="258183673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 Cited</a:t>
            </a:r>
            <a:endParaRPr lang="en-US" dirty="0"/>
          </a:p>
        </p:txBody>
      </p:sp>
      <p:sp>
        <p:nvSpPr>
          <p:cNvPr id="3" name="Content Placeholder 2"/>
          <p:cNvSpPr>
            <a:spLocks noGrp="1"/>
          </p:cNvSpPr>
          <p:nvPr>
            <p:ph idx="1"/>
          </p:nvPr>
        </p:nvSpPr>
        <p:spPr/>
        <p:txBody>
          <a:bodyPr/>
          <a:lstStyle/>
          <a:p>
            <a:r>
              <a:rPr lang="en-US" dirty="0"/>
              <a:t>Siegel, Jerry, and </a:t>
            </a:r>
            <a:r>
              <a:rPr lang="en-US" dirty="0" err="1"/>
              <a:t>Schomburg</a:t>
            </a:r>
            <a:r>
              <a:rPr lang="en-US" dirty="0"/>
              <a:t>, Alex. Jon Juan, Toby Press, 1 (1950)</a:t>
            </a:r>
          </a:p>
          <a:p>
            <a:r>
              <a:rPr lang="en-US" dirty="0"/>
              <a:t>Fordham, Damon L. The Story of All Negro Comics -The First Black Comic Book. Youtube. May 18, 2017. 7:51. https://youtu.be/925RSjsLX6M</a:t>
            </a:r>
          </a:p>
          <a:p>
            <a:r>
              <a:rPr lang="en-US" dirty="0"/>
              <a:t>Evans Orrin C., Saylor, H., and Driscoll, </a:t>
            </a:r>
            <a:r>
              <a:rPr lang="en-US" dirty="0" err="1"/>
              <a:t>Bil</a:t>
            </a:r>
            <a:r>
              <a:rPr lang="en-US" dirty="0"/>
              <a:t>. All Negro Comics. All-Negro Comics </a:t>
            </a:r>
            <a:r>
              <a:rPr lang="en-US" dirty="0" err="1"/>
              <a:t>Inc</a:t>
            </a:r>
            <a:r>
              <a:rPr lang="en-US" dirty="0"/>
              <a:t>, 1, (1947)</a:t>
            </a:r>
          </a:p>
          <a:p>
            <a:endParaRPr lang="en-US" dirty="0"/>
          </a:p>
        </p:txBody>
      </p:sp>
    </p:spTree>
    <p:extLst>
      <p:ext uri="{BB962C8B-B14F-4D97-AF65-F5344CB8AC3E}">
        <p14:creationId xmlns:p14="http://schemas.microsoft.com/office/powerpoint/2010/main" val="167528983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4855" y="397741"/>
            <a:ext cx="6607329" cy="992620"/>
          </a:xfrm>
        </p:spPr>
        <p:txBody>
          <a:bodyPr/>
          <a:lstStyle/>
          <a:p>
            <a:pPr algn="ctr"/>
            <a:r>
              <a:rPr lang="en-US" dirty="0" smtClean="0"/>
              <a:t>All Negro Comics</a:t>
            </a:r>
            <a:endParaRPr lang="en-US" dirty="0"/>
          </a:p>
        </p:txBody>
      </p:sp>
      <p:sp>
        <p:nvSpPr>
          <p:cNvPr id="5" name="Content Placeholder 4"/>
          <p:cNvSpPr>
            <a:spLocks noGrp="1"/>
          </p:cNvSpPr>
          <p:nvPr>
            <p:ph idx="1"/>
          </p:nvPr>
        </p:nvSpPr>
        <p:spPr>
          <a:xfrm>
            <a:off x="1159673" y="1565564"/>
            <a:ext cx="5077691" cy="4819217"/>
          </a:xfrm>
        </p:spPr>
        <p:txBody>
          <a:bodyPr>
            <a:normAutofit/>
          </a:bodyPr>
          <a:lstStyle/>
          <a:p>
            <a:r>
              <a:rPr lang="en-US" dirty="0"/>
              <a:t>S</a:t>
            </a:r>
            <a:r>
              <a:rPr lang="en-US" dirty="0" smtClean="0"/>
              <a:t>ingle-issue</a:t>
            </a:r>
            <a:r>
              <a:rPr lang="en-US" dirty="0"/>
              <a:t>, small-press American comic book published in </a:t>
            </a:r>
            <a:r>
              <a:rPr lang="en-US" dirty="0" smtClean="0"/>
              <a:t>1947</a:t>
            </a:r>
          </a:p>
          <a:p>
            <a:r>
              <a:rPr lang="en-US" dirty="0" smtClean="0"/>
              <a:t>The first comic to </a:t>
            </a:r>
            <a:r>
              <a:rPr lang="en-US" dirty="0"/>
              <a:t>be written and drawn solely by African-American writers and artists </a:t>
            </a:r>
            <a:r>
              <a:rPr lang="en-US" dirty="0" smtClean="0"/>
              <a:t>for a African American demographic</a:t>
            </a:r>
          </a:p>
          <a:p>
            <a:r>
              <a:rPr lang="en-US" dirty="0" smtClean="0"/>
              <a:t>Garnered </a:t>
            </a:r>
            <a:r>
              <a:rPr lang="en-US" dirty="0"/>
              <a:t>a second issue but was never published. </a:t>
            </a:r>
            <a:endParaRPr lang="en-US" dirty="0" smtClean="0"/>
          </a:p>
        </p:txBody>
      </p:sp>
      <p:pic>
        <p:nvPicPr>
          <p:cNvPr id="6" name="Picture 5"/>
          <p:cNvPicPr>
            <a:picLocks noChangeAspect="1"/>
          </p:cNvPicPr>
          <p:nvPr/>
        </p:nvPicPr>
        <p:blipFill rotWithShape="1">
          <a:blip r:embed="rId3"/>
          <a:srcRect l="1185"/>
          <a:stretch/>
        </p:blipFill>
        <p:spPr>
          <a:xfrm>
            <a:off x="7495309" y="365125"/>
            <a:ext cx="4150728" cy="6273328"/>
          </a:xfrm>
          <a:prstGeom prst="rect">
            <a:avLst/>
          </a:prstGeom>
        </p:spPr>
      </p:pic>
    </p:spTree>
    <p:extLst>
      <p:ext uri="{BB962C8B-B14F-4D97-AF65-F5344CB8AC3E}">
        <p14:creationId xmlns:p14="http://schemas.microsoft.com/office/powerpoint/2010/main" val="196118026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6826814" cy="1325563"/>
          </a:xfrm>
        </p:spPr>
        <p:txBody>
          <a:bodyPr/>
          <a:lstStyle/>
          <a:p>
            <a:pPr algn="ctr"/>
            <a:r>
              <a:rPr lang="en-US" dirty="0"/>
              <a:t>The </a:t>
            </a:r>
            <a:r>
              <a:rPr lang="en-US" dirty="0" smtClean="0"/>
              <a:t>Use </a:t>
            </a:r>
            <a:r>
              <a:rPr lang="en-US" dirty="0"/>
              <a:t>of C</a:t>
            </a:r>
            <a:r>
              <a:rPr lang="en-US" dirty="0" smtClean="0"/>
              <a:t>olors</a:t>
            </a:r>
            <a:endParaRPr lang="en-US" dirty="0"/>
          </a:p>
        </p:txBody>
      </p:sp>
      <p:sp>
        <p:nvSpPr>
          <p:cNvPr id="3" name="Content Placeholder 2"/>
          <p:cNvSpPr>
            <a:spLocks noGrp="1"/>
          </p:cNvSpPr>
          <p:nvPr>
            <p:ph idx="1"/>
          </p:nvPr>
        </p:nvSpPr>
        <p:spPr>
          <a:xfrm>
            <a:off x="838199" y="1690687"/>
            <a:ext cx="5988269" cy="4947765"/>
          </a:xfrm>
        </p:spPr>
        <p:txBody>
          <a:bodyPr>
            <a:normAutofit/>
          </a:bodyPr>
          <a:lstStyle/>
          <a:p>
            <a:r>
              <a:rPr lang="en-US" dirty="0"/>
              <a:t>A</a:t>
            </a:r>
            <a:r>
              <a:rPr lang="en-US" dirty="0" smtClean="0"/>
              <a:t> </a:t>
            </a:r>
            <a:r>
              <a:rPr lang="en-US" dirty="0"/>
              <a:t>multitude of colors </a:t>
            </a:r>
            <a:r>
              <a:rPr lang="en-US" dirty="0" smtClean="0"/>
              <a:t>serving </a:t>
            </a:r>
            <a:r>
              <a:rPr lang="en-US" dirty="0"/>
              <a:t>a </a:t>
            </a:r>
            <a:r>
              <a:rPr lang="en-US" dirty="0" smtClean="0"/>
              <a:t>role in telling a story.</a:t>
            </a:r>
          </a:p>
          <a:p>
            <a:pPr lvl="1"/>
            <a:r>
              <a:rPr lang="en-US" dirty="0" smtClean="0"/>
              <a:t>Yellow: forces </a:t>
            </a:r>
            <a:r>
              <a:rPr lang="en-US" dirty="0"/>
              <a:t>the reader’s eyes to the center of the page. </a:t>
            </a:r>
            <a:endParaRPr lang="en-US" dirty="0" smtClean="0"/>
          </a:p>
          <a:p>
            <a:pPr lvl="1"/>
            <a:r>
              <a:rPr lang="en-US" dirty="0" smtClean="0"/>
              <a:t>Black: reinforces the solidarity of the red star, symbolizing </a:t>
            </a:r>
            <a:r>
              <a:rPr lang="en-US" dirty="0"/>
              <a:t>its status as the first </a:t>
            </a:r>
            <a:r>
              <a:rPr lang="en-US" dirty="0" smtClean="0"/>
              <a:t>in the industry to attempt this. </a:t>
            </a:r>
            <a:endParaRPr lang="en-US" dirty="0"/>
          </a:p>
          <a:p>
            <a:endParaRPr lang="en-US" dirty="0"/>
          </a:p>
        </p:txBody>
      </p:sp>
      <p:pic>
        <p:nvPicPr>
          <p:cNvPr id="4" name="Picture 3"/>
          <p:cNvPicPr>
            <a:picLocks noChangeAspect="1"/>
          </p:cNvPicPr>
          <p:nvPr/>
        </p:nvPicPr>
        <p:blipFill>
          <a:blip r:embed="rId2"/>
          <a:stretch>
            <a:fillRect/>
          </a:stretch>
        </p:blipFill>
        <p:spPr>
          <a:xfrm>
            <a:off x="7665014" y="365125"/>
            <a:ext cx="4145639" cy="6273328"/>
          </a:xfrm>
          <a:prstGeom prst="rect">
            <a:avLst/>
          </a:prstGeom>
        </p:spPr>
      </p:pic>
    </p:spTree>
    <p:extLst>
      <p:ext uri="{BB962C8B-B14F-4D97-AF65-F5344CB8AC3E}">
        <p14:creationId xmlns:p14="http://schemas.microsoft.com/office/powerpoint/2010/main" val="193753171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7063298" cy="1325563"/>
          </a:xfrm>
        </p:spPr>
        <p:txBody>
          <a:bodyPr/>
          <a:lstStyle/>
          <a:p>
            <a:pPr algn="ctr"/>
            <a:r>
              <a:rPr lang="en-US" dirty="0" smtClean="0"/>
              <a:t>Depiction of African Americans</a:t>
            </a:r>
            <a:endParaRPr lang="en-US" dirty="0"/>
          </a:p>
        </p:txBody>
      </p:sp>
      <p:sp>
        <p:nvSpPr>
          <p:cNvPr id="3" name="Content Placeholder 2"/>
          <p:cNvSpPr>
            <a:spLocks noGrp="1"/>
          </p:cNvSpPr>
          <p:nvPr>
            <p:ph idx="1"/>
          </p:nvPr>
        </p:nvSpPr>
        <p:spPr>
          <a:xfrm>
            <a:off x="838199" y="1825625"/>
            <a:ext cx="6650422" cy="4812828"/>
          </a:xfrm>
        </p:spPr>
        <p:txBody>
          <a:bodyPr/>
          <a:lstStyle/>
          <a:p>
            <a:r>
              <a:rPr lang="en-US" dirty="0" smtClean="0"/>
              <a:t>Black people are diverse and not limited to stereotypes</a:t>
            </a:r>
          </a:p>
          <a:p>
            <a:pPr lvl="1"/>
            <a:r>
              <a:rPr lang="en-US" dirty="0" smtClean="0"/>
              <a:t>Connotative: Black </a:t>
            </a:r>
            <a:r>
              <a:rPr lang="en-US" dirty="0"/>
              <a:t>people can be of all different types </a:t>
            </a:r>
            <a:endParaRPr lang="en-US" dirty="0" smtClean="0"/>
          </a:p>
          <a:p>
            <a:pPr lvl="1"/>
            <a:r>
              <a:rPr lang="en-US" dirty="0" smtClean="0"/>
              <a:t>Denotative: </a:t>
            </a:r>
            <a:r>
              <a:rPr lang="en-US" dirty="0"/>
              <a:t>Characters depicted in styles adjacent to their historical placement becoming more modernized</a:t>
            </a:r>
          </a:p>
          <a:p>
            <a:pPr marL="457200" lvl="1" indent="0">
              <a:buNone/>
            </a:pPr>
            <a:endParaRPr lang="en-US" dirty="0" smtClean="0"/>
          </a:p>
          <a:p>
            <a:endParaRPr lang="en-US" dirty="0" smtClean="0"/>
          </a:p>
          <a:p>
            <a:endParaRPr lang="en-US" dirty="0" smtClean="0"/>
          </a:p>
          <a:p>
            <a:endParaRPr lang="en-US" dirty="0" smtClean="0"/>
          </a:p>
          <a:p>
            <a:pPr marL="0" indent="0">
              <a:buNone/>
            </a:pPr>
            <a:endParaRPr lang="en-US" dirty="0"/>
          </a:p>
        </p:txBody>
      </p:sp>
      <p:pic>
        <p:nvPicPr>
          <p:cNvPr id="4" name="Picture 3"/>
          <p:cNvPicPr>
            <a:picLocks noChangeAspect="1"/>
          </p:cNvPicPr>
          <p:nvPr/>
        </p:nvPicPr>
        <p:blipFill>
          <a:blip r:embed="rId2"/>
          <a:stretch>
            <a:fillRect/>
          </a:stretch>
        </p:blipFill>
        <p:spPr>
          <a:xfrm>
            <a:off x="7901498" y="365125"/>
            <a:ext cx="4145639" cy="6273328"/>
          </a:xfrm>
          <a:prstGeom prst="rect">
            <a:avLst/>
          </a:prstGeom>
        </p:spPr>
      </p:pic>
    </p:spTree>
    <p:extLst>
      <p:ext uri="{BB962C8B-B14F-4D97-AF65-F5344CB8AC3E}">
        <p14:creationId xmlns:p14="http://schemas.microsoft.com/office/powerpoint/2010/main" val="193207017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609897" cy="1325563"/>
          </a:xfrm>
        </p:spPr>
        <p:txBody>
          <a:bodyPr/>
          <a:lstStyle/>
          <a:p>
            <a:pPr algn="ctr"/>
            <a:r>
              <a:rPr lang="en-US" dirty="0" smtClean="0"/>
              <a:t>Depiction of Women</a:t>
            </a:r>
            <a:endParaRPr lang="en-US" dirty="0"/>
          </a:p>
        </p:txBody>
      </p:sp>
      <p:sp>
        <p:nvSpPr>
          <p:cNvPr id="3" name="Content Placeholder 2"/>
          <p:cNvSpPr>
            <a:spLocks noGrp="1"/>
          </p:cNvSpPr>
          <p:nvPr>
            <p:ph idx="1"/>
          </p:nvPr>
        </p:nvSpPr>
        <p:spPr>
          <a:xfrm>
            <a:off x="838200" y="1545021"/>
            <a:ext cx="6161690" cy="5093432"/>
          </a:xfrm>
        </p:spPr>
        <p:txBody>
          <a:bodyPr>
            <a:normAutofit/>
          </a:bodyPr>
          <a:lstStyle/>
          <a:p>
            <a:r>
              <a:rPr lang="en-US" dirty="0"/>
              <a:t>W</a:t>
            </a:r>
            <a:r>
              <a:rPr lang="en-US" dirty="0" smtClean="0"/>
              <a:t>omen </a:t>
            </a:r>
            <a:r>
              <a:rPr lang="en-US" dirty="0"/>
              <a:t>weren’t expected to take disciplinary action when it comes to their </a:t>
            </a:r>
            <a:r>
              <a:rPr lang="en-US" dirty="0" smtClean="0"/>
              <a:t>children</a:t>
            </a:r>
          </a:p>
          <a:p>
            <a:r>
              <a:rPr lang="en-US" dirty="0" smtClean="0"/>
              <a:t>Connotative: belief </a:t>
            </a:r>
            <a:r>
              <a:rPr lang="en-US" dirty="0"/>
              <a:t>that it was a man’s job to teach the children from right and wrong, and it wasn’t a woman’s place to interfere. </a:t>
            </a:r>
            <a:endParaRPr lang="en-US" dirty="0" smtClean="0"/>
          </a:p>
          <a:p>
            <a:r>
              <a:rPr lang="en-US" dirty="0" smtClean="0"/>
              <a:t>Denotative: No women</a:t>
            </a:r>
          </a:p>
          <a:p>
            <a:pPr marL="0" indent="0">
              <a:buNone/>
            </a:pPr>
            <a:endParaRPr lang="en-US" dirty="0" smtClean="0"/>
          </a:p>
        </p:txBody>
      </p:sp>
      <p:pic>
        <p:nvPicPr>
          <p:cNvPr id="4" name="Picture 3"/>
          <p:cNvPicPr>
            <a:picLocks noChangeAspect="1"/>
          </p:cNvPicPr>
          <p:nvPr/>
        </p:nvPicPr>
        <p:blipFill>
          <a:blip r:embed="rId3"/>
          <a:stretch>
            <a:fillRect/>
          </a:stretch>
        </p:blipFill>
        <p:spPr>
          <a:xfrm>
            <a:off x="7680780" y="365125"/>
            <a:ext cx="4145639" cy="6273328"/>
          </a:xfrm>
          <a:prstGeom prst="rect">
            <a:avLst/>
          </a:prstGeom>
        </p:spPr>
      </p:pic>
    </p:spTree>
    <p:extLst>
      <p:ext uri="{BB962C8B-B14F-4D97-AF65-F5344CB8AC3E}">
        <p14:creationId xmlns:p14="http://schemas.microsoft.com/office/powerpoint/2010/main" val="93673677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97741"/>
            <a:ext cx="6407727" cy="1325563"/>
          </a:xfrm>
        </p:spPr>
        <p:txBody>
          <a:bodyPr/>
          <a:lstStyle/>
          <a:p>
            <a:pPr algn="ctr"/>
            <a:r>
              <a:rPr lang="en-US" dirty="0" smtClean="0"/>
              <a:t>Jon Juan</a:t>
            </a:r>
            <a:endParaRPr lang="en-US" dirty="0"/>
          </a:p>
        </p:txBody>
      </p:sp>
      <p:sp>
        <p:nvSpPr>
          <p:cNvPr id="3" name="Content Placeholder 2"/>
          <p:cNvSpPr>
            <a:spLocks noGrp="1"/>
          </p:cNvSpPr>
          <p:nvPr>
            <p:ph idx="1"/>
          </p:nvPr>
        </p:nvSpPr>
        <p:spPr>
          <a:xfrm>
            <a:off x="1122217" y="1619148"/>
            <a:ext cx="5839692" cy="5019305"/>
          </a:xfrm>
        </p:spPr>
        <p:txBody>
          <a:bodyPr>
            <a:normAutofit/>
          </a:bodyPr>
          <a:lstStyle/>
          <a:p>
            <a:r>
              <a:rPr lang="en-US" dirty="0"/>
              <a:t>C</a:t>
            </a:r>
            <a:r>
              <a:rPr lang="en-US" dirty="0" smtClean="0"/>
              <a:t>reated </a:t>
            </a:r>
            <a:r>
              <a:rPr lang="en-US" dirty="0"/>
              <a:t>by Jerry Siegel, the originator of Superman</a:t>
            </a:r>
            <a:r>
              <a:rPr lang="en-US" dirty="0" smtClean="0"/>
              <a:t>.</a:t>
            </a:r>
          </a:p>
          <a:p>
            <a:r>
              <a:rPr lang="en-US" dirty="0" smtClean="0"/>
              <a:t>Released </a:t>
            </a:r>
            <a:r>
              <a:rPr lang="en-US" dirty="0"/>
              <a:t>in </a:t>
            </a:r>
            <a:r>
              <a:rPr lang="en-US" dirty="0" smtClean="0"/>
              <a:t>1951 by publisher Toby Press</a:t>
            </a:r>
          </a:p>
          <a:p>
            <a:r>
              <a:rPr lang="en-US" dirty="0"/>
              <a:t>T</a:t>
            </a:r>
            <a:r>
              <a:rPr lang="en-US" dirty="0" smtClean="0"/>
              <a:t>he </a:t>
            </a:r>
            <a:r>
              <a:rPr lang="en-US" dirty="0"/>
              <a:t>premise focuses on Jon Juan, a pleasure-loving native of </a:t>
            </a:r>
            <a:r>
              <a:rPr lang="en-US" dirty="0" smtClean="0"/>
              <a:t>Atlantis spent </a:t>
            </a:r>
            <a:r>
              <a:rPr lang="en-US" dirty="0"/>
              <a:t>his long life wandering the world, earning a reputation as a flirt and womanizer who left a trail of broken hearts everywhere he </a:t>
            </a:r>
            <a:r>
              <a:rPr lang="en-US" dirty="0" smtClean="0"/>
              <a:t>went</a:t>
            </a:r>
            <a:endParaRPr lang="en-US" dirty="0"/>
          </a:p>
          <a:p>
            <a:r>
              <a:rPr lang="en-US" dirty="0"/>
              <a:t>A</a:t>
            </a:r>
            <a:r>
              <a:rPr lang="en-US" dirty="0" smtClean="0"/>
              <a:t> three issue run</a:t>
            </a:r>
            <a:endParaRPr lang="en-US" dirty="0"/>
          </a:p>
        </p:txBody>
      </p:sp>
      <p:pic>
        <p:nvPicPr>
          <p:cNvPr id="5" name="Picture 4"/>
          <p:cNvPicPr>
            <a:picLocks noChangeAspect="1"/>
          </p:cNvPicPr>
          <p:nvPr/>
        </p:nvPicPr>
        <p:blipFill>
          <a:blip r:embed="rId3"/>
          <a:stretch>
            <a:fillRect/>
          </a:stretch>
        </p:blipFill>
        <p:spPr>
          <a:xfrm>
            <a:off x="7500671" y="365125"/>
            <a:ext cx="4145639" cy="6273328"/>
          </a:xfrm>
          <a:prstGeom prst="rect">
            <a:avLst/>
          </a:prstGeom>
        </p:spPr>
      </p:pic>
    </p:spTree>
    <p:extLst>
      <p:ext uri="{BB962C8B-B14F-4D97-AF65-F5344CB8AC3E}">
        <p14:creationId xmlns:p14="http://schemas.microsoft.com/office/powerpoint/2010/main" val="359161198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Depiction Of Protagonist</a:t>
            </a:r>
            <a:endParaRPr lang="en-US" dirty="0"/>
          </a:p>
        </p:txBody>
      </p:sp>
      <p:sp>
        <p:nvSpPr>
          <p:cNvPr id="3" name="Content Placeholder 2"/>
          <p:cNvSpPr>
            <a:spLocks noGrp="1"/>
          </p:cNvSpPr>
          <p:nvPr>
            <p:ph idx="1"/>
          </p:nvPr>
        </p:nvSpPr>
        <p:spPr>
          <a:xfrm>
            <a:off x="838200" y="1513490"/>
            <a:ext cx="5546834" cy="5124963"/>
          </a:xfrm>
        </p:spPr>
        <p:txBody>
          <a:bodyPr>
            <a:normAutofit lnSpcReduction="10000"/>
          </a:bodyPr>
          <a:lstStyle/>
          <a:p>
            <a:r>
              <a:rPr lang="en-US" dirty="0" smtClean="0"/>
              <a:t>Portrayed as the ideal man that cannot be attained </a:t>
            </a:r>
            <a:endParaRPr lang="en-US" dirty="0"/>
          </a:p>
          <a:p>
            <a:pPr lvl="1"/>
            <a:r>
              <a:rPr lang="en-US" dirty="0" smtClean="0"/>
              <a:t>Connotative: His appearance similar to a Hispanic </a:t>
            </a:r>
            <a:endParaRPr lang="en-US" dirty="0"/>
          </a:p>
          <a:p>
            <a:pPr lvl="1"/>
            <a:r>
              <a:rPr lang="en-US" dirty="0" smtClean="0"/>
              <a:t>Denotative: Romanticized the </a:t>
            </a:r>
            <a:r>
              <a:rPr lang="en-US" dirty="0"/>
              <a:t>stereotypical beliefs of the ideal man (such as broad shoulders, muscular build, good looks, etc.). </a:t>
            </a:r>
          </a:p>
          <a:p>
            <a:r>
              <a:rPr lang="en-US" dirty="0" smtClean="0"/>
              <a:t>Placed </a:t>
            </a:r>
            <a:r>
              <a:rPr lang="en-US" dirty="0"/>
              <a:t>on the right side of the cover, obstructing the yellow background. With the colors used in his attire, he stands out even more for the viewer, forcing their sight to that location.</a:t>
            </a:r>
          </a:p>
          <a:p>
            <a:endParaRPr lang="en-US" dirty="0"/>
          </a:p>
        </p:txBody>
      </p:sp>
      <p:pic>
        <p:nvPicPr>
          <p:cNvPr id="4" name="Picture 3"/>
          <p:cNvPicPr>
            <a:picLocks noChangeAspect="1"/>
          </p:cNvPicPr>
          <p:nvPr/>
        </p:nvPicPr>
        <p:blipFill>
          <a:blip r:embed="rId2"/>
          <a:stretch>
            <a:fillRect/>
          </a:stretch>
        </p:blipFill>
        <p:spPr>
          <a:xfrm>
            <a:off x="7428532" y="365125"/>
            <a:ext cx="4145639" cy="6273328"/>
          </a:xfrm>
          <a:prstGeom prst="rect">
            <a:avLst/>
          </a:prstGeom>
        </p:spPr>
      </p:pic>
    </p:spTree>
    <p:extLst>
      <p:ext uri="{BB962C8B-B14F-4D97-AF65-F5344CB8AC3E}">
        <p14:creationId xmlns:p14="http://schemas.microsoft.com/office/powerpoint/2010/main" val="74336990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Depiction of Women</a:t>
            </a:r>
          </a:p>
        </p:txBody>
      </p:sp>
      <p:sp>
        <p:nvSpPr>
          <p:cNvPr id="3" name="Content Placeholder 2"/>
          <p:cNvSpPr>
            <a:spLocks noGrp="1"/>
          </p:cNvSpPr>
          <p:nvPr>
            <p:ph idx="1"/>
          </p:nvPr>
        </p:nvSpPr>
        <p:spPr>
          <a:xfrm>
            <a:off x="838199" y="1529255"/>
            <a:ext cx="5672959" cy="4852660"/>
          </a:xfrm>
        </p:spPr>
        <p:txBody>
          <a:bodyPr>
            <a:normAutofit/>
          </a:bodyPr>
          <a:lstStyle/>
          <a:p>
            <a:r>
              <a:rPr lang="en-US" dirty="0" smtClean="0"/>
              <a:t>Presented to be easily swayed by  stereotypical ideal</a:t>
            </a:r>
          </a:p>
          <a:p>
            <a:pPr lvl="1"/>
            <a:r>
              <a:rPr lang="en-US" dirty="0" smtClean="0"/>
              <a:t>Connotative: Their eyes line up towards his crotch: which Juan can be seen holding a sword (which is considered a phallic object) in both hands in front of it</a:t>
            </a:r>
          </a:p>
          <a:p>
            <a:pPr lvl="1"/>
            <a:r>
              <a:rPr lang="en-US" dirty="0" smtClean="0"/>
              <a:t>Denotative</a:t>
            </a:r>
            <a:r>
              <a:rPr lang="en-US" dirty="0"/>
              <a:t>: standing over women staring up at him in awe</a:t>
            </a:r>
            <a:r>
              <a:rPr lang="en-US" dirty="0" smtClean="0"/>
              <a:t>.</a:t>
            </a:r>
          </a:p>
          <a:p>
            <a:r>
              <a:rPr lang="en-US" dirty="0" smtClean="0"/>
              <a:t>“What </a:t>
            </a:r>
            <a:r>
              <a:rPr lang="en-US" dirty="0"/>
              <a:t>the </a:t>
            </a:r>
            <a:r>
              <a:rPr lang="en-US" dirty="0" smtClean="0"/>
              <a:t>heart wants </a:t>
            </a:r>
            <a:r>
              <a:rPr lang="en-US" dirty="0"/>
              <a:t>but </a:t>
            </a:r>
            <a:r>
              <a:rPr lang="en-US" dirty="0" smtClean="0"/>
              <a:t>can’t have” approach supports </a:t>
            </a:r>
            <a:r>
              <a:rPr lang="en-US" dirty="0"/>
              <a:t>his Casanova disposition. </a:t>
            </a:r>
            <a:r>
              <a:rPr lang="en-US" dirty="0" smtClean="0"/>
              <a:t> </a:t>
            </a:r>
            <a:endParaRPr lang="en-US" dirty="0"/>
          </a:p>
          <a:p>
            <a:endParaRPr lang="en-US" dirty="0"/>
          </a:p>
        </p:txBody>
      </p:sp>
      <p:pic>
        <p:nvPicPr>
          <p:cNvPr id="4" name="Picture 3"/>
          <p:cNvPicPr>
            <a:picLocks noChangeAspect="1"/>
          </p:cNvPicPr>
          <p:nvPr/>
        </p:nvPicPr>
        <p:blipFill>
          <a:blip r:embed="rId2"/>
          <a:stretch>
            <a:fillRect/>
          </a:stretch>
        </p:blipFill>
        <p:spPr>
          <a:xfrm>
            <a:off x="7680780" y="365125"/>
            <a:ext cx="4145639" cy="6273328"/>
          </a:xfrm>
          <a:prstGeom prst="rect">
            <a:avLst/>
          </a:prstGeom>
        </p:spPr>
      </p:pic>
    </p:spTree>
    <p:extLst>
      <p:ext uri="{BB962C8B-B14F-4D97-AF65-F5344CB8AC3E}">
        <p14:creationId xmlns:p14="http://schemas.microsoft.com/office/powerpoint/2010/main" val="330086876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Relationship to </a:t>
            </a:r>
            <a:r>
              <a:rPr lang="en-US" sz="4000" dirty="0" smtClean="0"/>
              <a:t>Other Males</a:t>
            </a:r>
            <a:endParaRPr lang="en-US" sz="4000" dirty="0"/>
          </a:p>
        </p:txBody>
      </p:sp>
      <p:sp>
        <p:nvSpPr>
          <p:cNvPr id="3" name="Content Placeholder 2"/>
          <p:cNvSpPr>
            <a:spLocks noGrp="1"/>
          </p:cNvSpPr>
          <p:nvPr>
            <p:ph idx="1"/>
          </p:nvPr>
        </p:nvSpPr>
        <p:spPr>
          <a:xfrm>
            <a:off x="838200" y="1825625"/>
            <a:ext cx="6335110" cy="4351338"/>
          </a:xfrm>
        </p:spPr>
        <p:txBody>
          <a:bodyPr>
            <a:normAutofit/>
          </a:bodyPr>
          <a:lstStyle/>
          <a:p>
            <a:r>
              <a:rPr lang="en-US" dirty="0"/>
              <a:t>T</a:t>
            </a:r>
            <a:r>
              <a:rPr lang="en-US" dirty="0" smtClean="0"/>
              <a:t>he </a:t>
            </a:r>
            <a:r>
              <a:rPr lang="en-US" dirty="0"/>
              <a:t>text boxes on the left of </a:t>
            </a:r>
            <a:r>
              <a:rPr lang="en-US" dirty="0" smtClean="0"/>
              <a:t>Juan define this relationship</a:t>
            </a:r>
          </a:p>
          <a:p>
            <a:pPr lvl="1"/>
            <a:r>
              <a:rPr lang="en-US" dirty="0" smtClean="0"/>
              <a:t>Connotative: no camaraderie; men </a:t>
            </a:r>
            <a:r>
              <a:rPr lang="en-US" dirty="0"/>
              <a:t>settle disputes regardless of who is at fault. </a:t>
            </a:r>
          </a:p>
          <a:p>
            <a:pPr lvl="1"/>
            <a:r>
              <a:rPr lang="en-US" dirty="0"/>
              <a:t>Denotative</a:t>
            </a:r>
            <a:r>
              <a:rPr lang="en-US" dirty="0" smtClean="0"/>
              <a:t>: The text He Fights; He Loves; He Dares</a:t>
            </a:r>
          </a:p>
          <a:p>
            <a:r>
              <a:rPr lang="en-US" dirty="0" smtClean="0"/>
              <a:t>In </a:t>
            </a:r>
            <a:r>
              <a:rPr lang="en-US" dirty="0"/>
              <a:t>the case of this cover, the men are most likely defending themselves and their women from Jon Juan. </a:t>
            </a:r>
          </a:p>
        </p:txBody>
      </p:sp>
      <p:pic>
        <p:nvPicPr>
          <p:cNvPr id="4" name="Picture 3"/>
          <p:cNvPicPr>
            <a:picLocks noChangeAspect="1"/>
          </p:cNvPicPr>
          <p:nvPr/>
        </p:nvPicPr>
        <p:blipFill>
          <a:blip r:embed="rId2"/>
          <a:stretch>
            <a:fillRect/>
          </a:stretch>
        </p:blipFill>
        <p:spPr>
          <a:xfrm>
            <a:off x="7617718" y="365125"/>
            <a:ext cx="4145639" cy="6273328"/>
          </a:xfrm>
          <a:prstGeom prst="rect">
            <a:avLst/>
          </a:prstGeom>
        </p:spPr>
      </p:pic>
    </p:spTree>
    <p:extLst>
      <p:ext uri="{BB962C8B-B14F-4D97-AF65-F5344CB8AC3E}">
        <p14:creationId xmlns:p14="http://schemas.microsoft.com/office/powerpoint/2010/main" val="1001764614"/>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3529</TotalTime>
  <Words>836</Words>
  <Application>Microsoft Macintosh PowerPoint</Application>
  <PresentationFormat>Custom</PresentationFormat>
  <Paragraphs>58</Paragraphs>
  <Slides>10</Slides>
  <Notes>3</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Depiction of Minorities in Comics </vt:lpstr>
      <vt:lpstr>All Negro Comics</vt:lpstr>
      <vt:lpstr>The Use of Colors</vt:lpstr>
      <vt:lpstr>Depiction of African Americans</vt:lpstr>
      <vt:lpstr>Depiction of Women</vt:lpstr>
      <vt:lpstr>Jon Juan</vt:lpstr>
      <vt:lpstr>Depiction Of Protagonist</vt:lpstr>
      <vt:lpstr>Depiction of Women</vt:lpstr>
      <vt:lpstr>Relationship to Other Males</vt:lpstr>
      <vt:lpstr>Work Cited</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Leandro P</dc:creator>
  <cp:lastModifiedBy>ggort</cp:lastModifiedBy>
  <cp:revision>23</cp:revision>
  <dcterms:created xsi:type="dcterms:W3CDTF">2020-03-09T12:48:43Z</dcterms:created>
  <dcterms:modified xsi:type="dcterms:W3CDTF">2020-04-03T13:13:56Z</dcterms:modified>
</cp:coreProperties>
</file>