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1pPr>
    <a:lvl2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2pPr>
    <a:lvl3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3pPr>
    <a:lvl4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4pPr>
    <a:lvl5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5pPr>
    <a:lvl6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6pPr>
    <a:lvl7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7pPr>
    <a:lvl8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8pPr>
    <a:lvl9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8" name="Shape 148"/>
          <p:cNvSpPr/>
          <p:nvPr>
            <p:ph type="sldImg"/>
          </p:nvPr>
        </p:nvSpPr>
        <p:spPr>
          <a:xfrm>
            <a:off x="1143000" y="685800"/>
            <a:ext cx="4572000" cy="3429000"/>
          </a:xfrm>
          <a:prstGeom prst="rect">
            <a:avLst/>
          </a:prstGeom>
        </p:spPr>
        <p:txBody>
          <a:bodyPr/>
          <a:lstStyle/>
          <a:p>
            <a:pPr/>
          </a:p>
        </p:txBody>
      </p:sp>
      <p:sp>
        <p:nvSpPr>
          <p:cNvPr id="149" name="Shape 14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13"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lvl1pPr>
          </a:lstStyle>
          <a:p>
            <a:pPr/>
            <a:r>
              <a:t>Presentation Title</a:t>
            </a:r>
          </a:p>
        </p:txBody>
      </p:sp>
      <p:sp>
        <p:nvSpPr>
          <p:cNvPr id="13" name="Body Level One…"/>
          <p:cNvSpPr txBox="1"/>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b="1" sz="5500"/>
            </a:lvl1pPr>
            <a:lvl2pPr marL="0" indent="0" defTabSz="825500">
              <a:lnSpc>
                <a:spcPct val="100000"/>
              </a:lnSpc>
              <a:spcBef>
                <a:spcPts val="0"/>
              </a:spcBef>
              <a:buSzTx/>
              <a:buNone/>
              <a:defRPr b="1" sz="5500"/>
            </a:lvl2pPr>
            <a:lvl3pPr marL="0" indent="0" defTabSz="825500">
              <a:lnSpc>
                <a:spcPct val="100000"/>
              </a:lnSpc>
              <a:spcBef>
                <a:spcPts val="0"/>
              </a:spcBef>
              <a:buSzTx/>
              <a:buNone/>
              <a:defRPr b="1" sz="5500"/>
            </a:lvl3pPr>
            <a:lvl4pPr marL="0" indent="0" defTabSz="825500">
              <a:lnSpc>
                <a:spcPct val="100000"/>
              </a:lnSpc>
              <a:spcBef>
                <a:spcPts val="0"/>
              </a:spcBef>
              <a:buSzTx/>
              <a:buNone/>
              <a:defRPr b="1" sz="5500"/>
            </a:lvl4pPr>
            <a:lvl5pPr marL="0" indent="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vl1pPr>
            <a:lvl2pPr marL="0" indent="0" algn="ctr">
              <a:lnSpc>
                <a:spcPct val="80000"/>
              </a:lnSpc>
              <a:spcBef>
                <a:spcPts val="0"/>
              </a:spcBef>
              <a:buSzTx/>
              <a:buNone/>
              <a:defRPr b="1" spc="-250" sz="25000"/>
            </a:lvl2pPr>
            <a:lvl3pPr marL="0" indent="0" algn="ctr">
              <a:lnSpc>
                <a:spcPct val="80000"/>
              </a:lnSpc>
              <a:spcBef>
                <a:spcPts val="0"/>
              </a:spcBef>
              <a:buSzTx/>
              <a:buNone/>
              <a:defRPr b="1" spc="-250" sz="25000"/>
            </a:lvl3pPr>
            <a:lvl4pPr marL="0" indent="0" algn="ctr">
              <a:lnSpc>
                <a:spcPct val="80000"/>
              </a:lnSpc>
              <a:spcBef>
                <a:spcPts val="0"/>
              </a:spcBef>
              <a:buSzTx/>
              <a:buNone/>
              <a:defRPr b="1" spc="-250" sz="25000"/>
            </a:lvl4pPr>
            <a:lvl5pPr marL="0" indent="0" algn="ctr">
              <a:lnSpc>
                <a:spcPct val="80000"/>
              </a:lnSpc>
              <a:spcBef>
                <a:spcPts val="0"/>
              </a:spcBef>
              <a:buSzTx/>
              <a:buNone/>
              <a:defRPr b="1" spc="-250" sz="25000"/>
            </a:lvl5pPr>
          </a:lstStyle>
          <a:p>
            <a:pPr/>
            <a:r>
              <a:t>100%</a:t>
            </a:r>
          </a:p>
          <a:p>
            <a:pPr lvl="1"/>
            <a:r>
              <a:t/>
            </a:r>
          </a:p>
          <a:p>
            <a:pPr lvl="2"/>
            <a:r>
              <a:t/>
            </a:r>
          </a:p>
          <a:p>
            <a:pPr lvl="3"/>
            <a:r>
              <a:t/>
            </a:r>
          </a:p>
          <a:p>
            <a:pPr lvl="4"/>
            <a:r>
              <a:t/>
            </a:r>
          </a:p>
        </p:txBody>
      </p:sp>
      <p:sp>
        <p:nvSpPr>
          <p:cNvPr id="107" name="Fact information"/>
          <p:cNvSpPr txBox="1"/>
          <p:nvPr>
            <p:ph type="body" sz="quarter" idx="13"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Attribution"/>
          <p:cNvSpPr txBox="1"/>
          <p:nvPr>
            <p:ph type="body" sz="quarter" idx="13"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1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469900">
              <a:spcBef>
                <a:spcPts val="0"/>
              </a:spcBef>
              <a:buSzTx/>
              <a:buNone/>
              <a:defRPr spc="-170" sz="8500">
                <a:latin typeface="Helvetica Neue Medium"/>
                <a:ea typeface="Helvetica Neue Medium"/>
                <a:cs typeface="Helvetica Neue Medium"/>
                <a:sym typeface="Helvetica Neue Medium"/>
              </a:defRPr>
            </a:lvl2pPr>
            <a:lvl3pPr marL="638923" indent="-469900">
              <a:spcBef>
                <a:spcPts val="0"/>
              </a:spcBef>
              <a:buSzTx/>
              <a:buNone/>
              <a:defRPr spc="-170" sz="8500">
                <a:latin typeface="Helvetica Neue Medium"/>
                <a:ea typeface="Helvetica Neue Medium"/>
                <a:cs typeface="Helvetica Neue Medium"/>
                <a:sym typeface="Helvetica Neue Medium"/>
              </a:defRPr>
            </a:lvl3pPr>
            <a:lvl4pPr marL="638923" indent="-469900">
              <a:spcBef>
                <a:spcPts val="0"/>
              </a:spcBef>
              <a:buSzTx/>
              <a:buNone/>
              <a:defRPr spc="-170" sz="8500">
                <a:latin typeface="Helvetica Neue Medium"/>
                <a:ea typeface="Helvetica Neue Medium"/>
                <a:cs typeface="Helvetica Neue Medium"/>
                <a:sym typeface="Helvetica Neue Medium"/>
              </a:defRPr>
            </a:lvl4pPr>
            <a:lvl5pPr marL="638923" indent="-469900">
              <a:spcBef>
                <a:spcPts val="0"/>
              </a:spcBef>
              <a:buSzTx/>
              <a:buNone/>
              <a:defRPr spc="-170" sz="8500">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Image"/>
          <p:cNvSpPr/>
          <p:nvPr>
            <p:ph type="pic" sz="quarter" idx="13"/>
          </p:nvPr>
        </p:nvSpPr>
        <p:spPr>
          <a:xfrm>
            <a:off x="15760700" y="1016000"/>
            <a:ext cx="7439099" cy="5949678"/>
          </a:xfrm>
          <a:prstGeom prst="rect">
            <a:avLst/>
          </a:prstGeom>
        </p:spPr>
        <p:txBody>
          <a:bodyPr lIns="91439" tIns="45719" rIns="91439" bIns="45719">
            <a:noAutofit/>
          </a:bodyPr>
          <a:lstStyle/>
          <a:p>
            <a:pPr/>
          </a:p>
        </p:txBody>
      </p:sp>
      <p:sp>
        <p:nvSpPr>
          <p:cNvPr id="125" name="Image"/>
          <p:cNvSpPr/>
          <p:nvPr>
            <p:ph type="pic" sz="half" idx="14"/>
          </p:nvPr>
        </p:nvSpPr>
        <p:spPr>
          <a:xfrm>
            <a:off x="13500100" y="3978275"/>
            <a:ext cx="10439400" cy="12150181"/>
          </a:xfrm>
          <a:prstGeom prst="rect">
            <a:avLst/>
          </a:prstGeom>
        </p:spPr>
        <p:txBody>
          <a:bodyPr lIns="91439" tIns="45719" rIns="91439" bIns="45719">
            <a:noAutofit/>
          </a:bodyPr>
          <a:lstStyle/>
          <a:p>
            <a:pPr/>
          </a:p>
        </p:txBody>
      </p:sp>
      <p:sp>
        <p:nvSpPr>
          <p:cNvPr id="126" name="Image"/>
          <p:cNvSpPr/>
          <p:nvPr>
            <p:ph type="pic" idx="15"/>
          </p:nvPr>
        </p:nvSpPr>
        <p:spPr>
          <a:xfrm>
            <a:off x="-139700" y="495300"/>
            <a:ext cx="16611600" cy="12458700"/>
          </a:xfrm>
          <a:prstGeom prst="rect">
            <a:avLst/>
          </a:prstGeom>
        </p:spPr>
        <p:txBody>
          <a:bodyPr lIns="91439" tIns="45719" rIns="91439" bIns="45719">
            <a:noAutofit/>
          </a:bodyPr>
          <a:lstStyle/>
          <a:p>
            <a:pP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Image"/>
          <p:cNvSpPr/>
          <p:nvPr>
            <p:ph type="pic" idx="13"/>
          </p:nvPr>
        </p:nvSpPr>
        <p:spPr>
          <a:xfrm>
            <a:off x="-1333500" y="-5524500"/>
            <a:ext cx="27051000" cy="21640800"/>
          </a:xfrm>
          <a:prstGeom prst="rect">
            <a:avLst/>
          </a:prstGeom>
        </p:spPr>
        <p:txBody>
          <a:bodyPr lIns="91439" tIns="45719" rIns="91439" bIns="45719">
            <a:noAutofit/>
          </a:bodyPr>
          <a:lstStyle/>
          <a:p>
            <a:pPr/>
          </a:p>
        </p:txBody>
      </p:sp>
      <p:sp>
        <p:nvSpPr>
          <p:cNvPr id="13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666699290_02_crop_3159x1892.jpg"/>
          <p:cNvSpPr/>
          <p:nvPr>
            <p:ph type="pic" idx="13"/>
          </p:nvPr>
        </p:nvSpPr>
        <p:spPr>
          <a:xfrm>
            <a:off x="-1155700" y="-1295400"/>
            <a:ext cx="26746200" cy="16018933"/>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lvl1pPr>
          </a:lstStyle>
          <a:p>
            <a:pPr/>
            <a:r>
              <a:t>Presentation Title</a:t>
            </a:r>
          </a:p>
        </p:txBody>
      </p:sp>
      <p:sp>
        <p:nvSpPr>
          <p:cNvPr id="23" name="Author and Date"/>
          <p:cNvSpPr txBox="1"/>
          <p:nvPr>
            <p:ph type="body" sz="quarter" idx="14"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lvl1pPr>
            <a:lvl2pPr marL="0" indent="0" defTabSz="825500">
              <a:lnSpc>
                <a:spcPct val="100000"/>
              </a:lnSpc>
              <a:spcBef>
                <a:spcPts val="0"/>
              </a:spcBef>
              <a:buSzTx/>
              <a:buNone/>
              <a:defRPr b="1" sz="5500"/>
            </a:lvl2pPr>
            <a:lvl3pPr marL="0" indent="0" defTabSz="825500">
              <a:lnSpc>
                <a:spcPct val="100000"/>
              </a:lnSpc>
              <a:spcBef>
                <a:spcPts val="0"/>
              </a:spcBef>
              <a:buSzTx/>
              <a:buNone/>
              <a:defRPr b="1" sz="5500"/>
            </a:lvl3pPr>
            <a:lvl4pPr marL="0" indent="0" defTabSz="825500">
              <a:lnSpc>
                <a:spcPct val="100000"/>
              </a:lnSpc>
              <a:spcBef>
                <a:spcPts val="0"/>
              </a:spcBef>
              <a:buSzTx/>
              <a:buNone/>
              <a:defRPr b="1" sz="5500"/>
            </a:lvl4pPr>
            <a:lvl5pPr marL="0" indent="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910457886_1434x1669.jpg"/>
          <p:cNvSpPr/>
          <p:nvPr>
            <p:ph type="pic" idx="13"/>
          </p:nvPr>
        </p:nvSpPr>
        <p:spPr>
          <a:xfrm>
            <a:off x="10972800" y="-203200"/>
            <a:ext cx="12144837" cy="14135100"/>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0" defTabSz="825500">
              <a:lnSpc>
                <a:spcPct val="100000"/>
              </a:lnSpc>
              <a:spcBef>
                <a:spcPts val="0"/>
              </a:spcBef>
              <a:buSzTx/>
              <a:buNone/>
              <a:defRPr b="1" sz="5500"/>
            </a:lvl2pPr>
            <a:lvl3pPr marL="0" indent="0" defTabSz="825500">
              <a:lnSpc>
                <a:spcPct val="100000"/>
              </a:lnSpc>
              <a:spcBef>
                <a:spcPts val="0"/>
              </a:spcBef>
              <a:buSzTx/>
              <a:buNone/>
              <a:defRPr b="1" sz="5500"/>
            </a:lvl3pPr>
            <a:lvl4pPr marL="0" indent="0" defTabSz="825500">
              <a:lnSpc>
                <a:spcPct val="100000"/>
              </a:lnSpc>
              <a:spcBef>
                <a:spcPts val="0"/>
              </a:spcBef>
              <a:buSzTx/>
              <a:buNone/>
              <a:defRPr b="1" sz="5500"/>
            </a:lvl4pPr>
            <a:lvl5pPr marL="0" indent="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13"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13"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660384004_1290x1720.jpg"/>
          <p:cNvSpPr/>
          <p:nvPr>
            <p:ph type="pic" idx="14"/>
          </p:nvPr>
        </p:nvSpPr>
        <p:spPr>
          <a:xfrm>
            <a:off x="12192000" y="-407266"/>
            <a:ext cx="10916874" cy="14555832"/>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71" name="Section Title"/>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Section Title</a:t>
            </a:r>
          </a:p>
        </p:txBody>
      </p:sp>
      <p:sp>
        <p:nvSpPr>
          <p:cNvPr id="72"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xfrm>
            <a:off x="1206500" y="1079500"/>
            <a:ext cx="21971000" cy="1434949"/>
          </a:xfrm>
          <a:prstGeom prst="rect">
            <a:avLst/>
          </a:prstGeom>
        </p:spPr>
        <p:txBody>
          <a:bodyPr/>
          <a:lstStyle/>
          <a:p>
            <a:pPr/>
            <a:r>
              <a:t>Slide Title</a:t>
            </a:r>
          </a:p>
        </p:txBody>
      </p:sp>
      <p:sp>
        <p:nvSpPr>
          <p:cNvPr id="80" name="Slide Subtitle"/>
          <p:cNvSpPr txBox="1"/>
          <p:nvPr>
            <p:ph type="body" sz="quarter" idx="13"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xfrm>
            <a:off x="1206500" y="1079500"/>
            <a:ext cx="21971000" cy="1435100"/>
          </a:xfrm>
          <a:prstGeom prst="rect">
            <a:avLst/>
          </a:prstGeom>
        </p:spPr>
        <p:txBody>
          <a:bodyPr/>
          <a:lstStyle/>
          <a:p>
            <a:pPr/>
            <a:r>
              <a:t>Agenda Title</a:t>
            </a:r>
          </a:p>
        </p:txBody>
      </p:sp>
      <p:sp>
        <p:nvSpPr>
          <p:cNvPr id="89" name="Agenda Subtitle"/>
          <p:cNvSpPr txBox="1"/>
          <p:nvPr>
            <p:ph type="body" sz="quarter" idx="13"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9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0" defTabSz="825500">
              <a:lnSpc>
                <a:spcPct val="100000"/>
              </a:lnSpc>
              <a:spcBef>
                <a:spcPts val="1800"/>
              </a:spcBef>
              <a:buSzTx/>
              <a:buNone/>
              <a:defRPr spc="-55" sz="5500"/>
            </a:lvl2pPr>
            <a:lvl3pPr marL="0" indent="0" defTabSz="825500">
              <a:lnSpc>
                <a:spcPct val="100000"/>
              </a:lnSpc>
              <a:spcBef>
                <a:spcPts val="1800"/>
              </a:spcBef>
              <a:buSzTx/>
              <a:buNone/>
              <a:defRPr spc="-55" sz="5500"/>
            </a:lvl3pPr>
            <a:lvl4pPr marL="0" indent="0" defTabSz="825500">
              <a:lnSpc>
                <a:spcPct val="100000"/>
              </a:lnSpc>
              <a:spcBef>
                <a:spcPts val="1800"/>
              </a:spcBef>
              <a:buSzTx/>
              <a:buNone/>
              <a:defRPr spc="-55" sz="5500"/>
            </a:lvl4pPr>
            <a:lvl5pPr marL="0" indent="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jpeg"/><Relationship Id="rId3" Type="http://schemas.openxmlformats.org/officeDocument/2006/relationships/image" Target="../media/image2.jpeg"/></Relationships>

</file>

<file path=ppt/slides/_rels/slide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eg"/></Relationships>

</file>

<file path=ppt/slides/_rels/slide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jpeg"/></Relationships>

</file>

<file path=ppt/slides/_rels/slide8.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hyperlink" Target="http://onset.shotonwhat.com/gallery/fay-wray-in-king-kong-1933/" TargetMode="External"/><Relationship Id="rId3" Type="http://schemas.openxmlformats.org/officeDocument/2006/relationships/hyperlink" Target="http://medium.com/@PacoTaylor/long-held-theories-about-skull-islanders-in-king-kong-movies-are-actually-wrong-part-1-fdbe3583d627" TargetMode="External"/><Relationship Id="rId4" Type="http://schemas.openxmlformats.org/officeDocument/2006/relationships/hyperlink" Target="http://www.thepotemkin.com/the-simple-the-perfect-and-the-ape-the-deceptive-art-of-king-kong.6" TargetMode="External"/><Relationship Id="rId5" Type="http://schemas.openxmlformats.org/officeDocument/2006/relationships/hyperlink" Target="http://www.bam.org/film/2019/night-of-the-living-dead" TargetMode="Externa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000"/>
        </a:solidFill>
      </p:bgPr>
    </p:bg>
    <p:spTree>
      <p:nvGrpSpPr>
        <p:cNvPr id="1" name=""/>
        <p:cNvGrpSpPr/>
        <p:nvPr/>
      </p:nvGrpSpPr>
      <p:grpSpPr>
        <a:xfrm>
          <a:off x="0" y="0"/>
          <a:ext cx="0" cy="0"/>
          <a:chOff x="0" y="0"/>
          <a:chExt cx="0" cy="0"/>
        </a:xfrm>
      </p:grpSpPr>
      <p:pic>
        <p:nvPicPr>
          <p:cNvPr id="151" name="AC998758-ADBE-4C41-AA97-5033952E1FB3-L0-001.jpeg" descr="AC998758-ADBE-4C41-AA97-5033952E1FB3-L0-001.jpeg"/>
          <p:cNvPicPr>
            <a:picLocks noChangeAspect="1"/>
          </p:cNvPicPr>
          <p:nvPr>
            <p:ph type="pic" idx="13"/>
          </p:nvPr>
        </p:nvPicPr>
        <p:blipFill>
          <a:blip r:embed="rId2">
            <a:extLst/>
          </a:blip>
          <a:srcRect l="0" t="2053" r="0" b="0"/>
          <a:stretch>
            <a:fillRect/>
          </a:stretch>
        </p:blipFill>
        <p:spPr>
          <a:xfrm>
            <a:off x="17396155" y="2857885"/>
            <a:ext cx="6258129" cy="9194406"/>
          </a:xfrm>
          <a:prstGeom prst="rect">
            <a:avLst/>
          </a:prstGeom>
          <a:ln w="25400">
            <a:solidFill>
              <a:srgbClr val="000000"/>
            </a:solidFill>
          </a:ln>
        </p:spPr>
      </p:pic>
      <p:sp>
        <p:nvSpPr>
          <p:cNvPr id="152" name="Romero and Cooper"/>
          <p:cNvSpPr txBox="1"/>
          <p:nvPr>
            <p:ph type="title"/>
          </p:nvPr>
        </p:nvSpPr>
        <p:spPr>
          <a:xfrm>
            <a:off x="893450" y="1695931"/>
            <a:ext cx="9779001" cy="5882274"/>
          </a:xfrm>
          <a:prstGeom prst="rect">
            <a:avLst/>
          </a:prstGeom>
          <a:solidFill>
            <a:srgbClr val="000000"/>
          </a:solidFill>
        </p:spPr>
        <p:txBody>
          <a:bodyPr/>
          <a:lstStyle>
            <a:lvl1pPr algn="ctr" defTabSz="825500">
              <a:lnSpc>
                <a:spcPct val="100000"/>
              </a:lnSpc>
              <a:defRPr b="0" spc="0" sz="10800">
                <a:solidFill>
                  <a:srgbClr val="FFFFFF"/>
                </a:solidFill>
                <a:latin typeface="Helvetica Neue Medium"/>
                <a:ea typeface="Helvetica Neue Medium"/>
                <a:cs typeface="Helvetica Neue Medium"/>
                <a:sym typeface="Helvetica Neue Medium"/>
              </a:defRPr>
            </a:lvl1pPr>
          </a:lstStyle>
          <a:p>
            <a:pPr/>
            <a:r>
              <a:t>Romero and Cooper</a:t>
            </a:r>
          </a:p>
        </p:txBody>
      </p:sp>
      <p:sp>
        <p:nvSpPr>
          <p:cNvPr id="153" name="An Evolution of Black Representation in Horror Media"/>
          <p:cNvSpPr txBox="1"/>
          <p:nvPr>
            <p:ph type="body" sz="quarter" idx="1"/>
          </p:nvPr>
        </p:nvSpPr>
        <p:spPr>
          <a:xfrm>
            <a:off x="698979" y="7968641"/>
            <a:ext cx="10167943" cy="1787979"/>
          </a:xfrm>
          <a:prstGeom prst="rect">
            <a:avLst/>
          </a:prstGeom>
          <a:solidFill>
            <a:srgbClr val="000000"/>
          </a:solidFill>
        </p:spPr>
        <p:txBody>
          <a:bodyPr/>
          <a:lstStyle/>
          <a:p>
            <a:pPr algn="ctr" defTabSz="602615">
              <a:defRPr b="0" sz="5402">
                <a:solidFill>
                  <a:srgbClr val="FFFFFF"/>
                </a:solidFill>
                <a:latin typeface="Helvetica Neue Medium"/>
                <a:ea typeface="Helvetica Neue Medium"/>
                <a:cs typeface="Helvetica Neue Medium"/>
                <a:sym typeface="Helvetica Neue Medium"/>
              </a:defRPr>
            </a:pPr>
            <a:r>
              <a:rPr>
                <a:solidFill>
                  <a:srgbClr val="929292"/>
                </a:solidFill>
              </a:rPr>
              <a:t>An Evolution of Black Representation in Horror Media</a:t>
            </a:r>
            <a:r>
              <a:t> </a:t>
            </a:r>
          </a:p>
        </p:txBody>
      </p:sp>
      <p:pic>
        <p:nvPicPr>
          <p:cNvPr id="154" name="965314E7-1D77-4F74-B83A-35D75E7EF0CB-L0-001.jpeg" descr="965314E7-1D77-4F74-B83A-35D75E7EF0CB-L0-001.jpeg"/>
          <p:cNvPicPr>
            <a:picLocks noChangeAspect="1"/>
          </p:cNvPicPr>
          <p:nvPr/>
        </p:nvPicPr>
        <p:blipFill>
          <a:blip r:embed="rId3">
            <a:extLst/>
          </a:blip>
          <a:stretch>
            <a:fillRect/>
          </a:stretch>
        </p:blipFill>
        <p:spPr>
          <a:xfrm>
            <a:off x="10998059" y="3590468"/>
            <a:ext cx="5884433" cy="8241501"/>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000"/>
        </a:solidFill>
      </p:bgPr>
    </p:bg>
    <p:spTree>
      <p:nvGrpSpPr>
        <p:cNvPr id="1" name=""/>
        <p:cNvGrpSpPr/>
        <p:nvPr/>
      </p:nvGrpSpPr>
      <p:grpSpPr>
        <a:xfrm>
          <a:off x="0" y="0"/>
          <a:ext cx="0" cy="0"/>
          <a:chOff x="0" y="0"/>
          <a:chExt cx="0" cy="0"/>
        </a:xfrm>
      </p:grpSpPr>
      <p:sp>
        <p:nvSpPr>
          <p:cNvPr id="156" name="King Kong was an instant success upon release, spawning numerous sequels and paving way for the monster movie genre to take popularity in Hollywood…"/>
          <p:cNvSpPr txBox="1"/>
          <p:nvPr>
            <p:ph type="body" sz="half" idx="1"/>
          </p:nvPr>
        </p:nvSpPr>
        <p:spPr>
          <a:xfrm>
            <a:off x="812021" y="4220045"/>
            <a:ext cx="10567958" cy="8922764"/>
          </a:xfrm>
          <a:prstGeom prst="rect">
            <a:avLst/>
          </a:prstGeom>
        </p:spPr>
        <p:txBody>
          <a:bodyPr/>
          <a:lstStyle/>
          <a:p>
            <a:pPr marL="548639" indent="-548639" defTabSz="2194505">
              <a:spcBef>
                <a:spcPts val="4000"/>
              </a:spcBef>
              <a:defRPr sz="4319">
                <a:solidFill>
                  <a:srgbClr val="FFFFFF"/>
                </a:solidFill>
              </a:defRPr>
            </a:pPr>
            <a:r>
              <a:t>King Kong was an instant success upon release, spawning numerous sequels and paving way for the monster movie genre to take popularity in Hollywood </a:t>
            </a:r>
          </a:p>
          <a:p>
            <a:pPr marL="548639" indent="-548639" defTabSz="2194505">
              <a:spcBef>
                <a:spcPts val="4000"/>
              </a:spcBef>
              <a:defRPr sz="4319">
                <a:solidFill>
                  <a:srgbClr val="FFFFFF"/>
                </a:solidFill>
              </a:defRPr>
            </a:pPr>
            <a:r>
              <a:t>Certain elements have come to be seen as racially insensitive </a:t>
            </a:r>
          </a:p>
          <a:p>
            <a:pPr marL="548639" indent="-548639" defTabSz="2194505">
              <a:spcBef>
                <a:spcPts val="4000"/>
              </a:spcBef>
              <a:defRPr sz="4319">
                <a:solidFill>
                  <a:srgbClr val="FFFFFF"/>
                </a:solidFill>
              </a:defRPr>
            </a:pPr>
            <a:r>
              <a:t>Co-Director Merian C. Cooper, a former fighter pilot and self-described “adventurer”, held a western imperialistic mindset that shone through in the depiction of the film’s island natives</a:t>
            </a:r>
          </a:p>
        </p:txBody>
      </p:sp>
      <p:pic>
        <p:nvPicPr>
          <p:cNvPr id="157" name="741B7D84-6DBD-4F81-95B6-05AB6D67369E-L0-001.jpeg" descr="741B7D84-6DBD-4F81-95B6-05AB6D67369E-L0-001.jpeg"/>
          <p:cNvPicPr>
            <a:picLocks noChangeAspect="1"/>
          </p:cNvPicPr>
          <p:nvPr>
            <p:ph type="pic" idx="14"/>
          </p:nvPr>
        </p:nvPicPr>
        <p:blipFill>
          <a:blip r:embed="rId2">
            <a:extLst/>
          </a:blip>
          <a:srcRect l="0" t="7776" r="0" b="7776"/>
          <a:stretch>
            <a:fillRect/>
          </a:stretch>
        </p:blipFill>
        <p:spPr>
          <a:xfrm>
            <a:off x="12192000" y="1263848"/>
            <a:ext cx="10916874" cy="11188205"/>
          </a:xfrm>
          <a:prstGeom prst="rect">
            <a:avLst/>
          </a:prstGeom>
        </p:spPr>
      </p:pic>
      <p:sp>
        <p:nvSpPr>
          <p:cNvPr id="158" name="1933; King Kong hits theaters"/>
          <p:cNvSpPr txBox="1"/>
          <p:nvPr>
            <p:ph type="title"/>
          </p:nvPr>
        </p:nvSpPr>
        <p:spPr>
          <a:xfrm>
            <a:off x="1206500" y="2105025"/>
            <a:ext cx="9779000" cy="1435100"/>
          </a:xfrm>
          <a:prstGeom prst="rect">
            <a:avLst/>
          </a:prstGeom>
        </p:spPr>
        <p:txBody>
          <a:bodyPr/>
          <a:lstStyle>
            <a:lvl1pPr defTabSz="1609303">
              <a:defRPr spc="-112" sz="5610">
                <a:solidFill>
                  <a:srgbClr val="FFFFFF"/>
                </a:solidFill>
              </a:defRPr>
            </a:lvl1pPr>
          </a:lstStyle>
          <a:p>
            <a:pPr/>
            <a:r>
              <a:t>1933; King Kong hits theaters</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000"/>
        </a:solidFill>
      </p:bgPr>
    </p:bg>
    <p:spTree>
      <p:nvGrpSpPr>
        <p:cNvPr id="1" name=""/>
        <p:cNvGrpSpPr/>
        <p:nvPr/>
      </p:nvGrpSpPr>
      <p:grpSpPr>
        <a:xfrm>
          <a:off x="0" y="0"/>
          <a:ext cx="0" cy="0"/>
          <a:chOff x="0" y="0"/>
          <a:chExt cx="0" cy="0"/>
        </a:xfrm>
      </p:grpSpPr>
      <p:sp>
        <p:nvSpPr>
          <p:cNvPr id="160" name="Signifier: Natives attempt to trade six of their women for white female lead Ann…"/>
          <p:cNvSpPr txBox="1"/>
          <p:nvPr>
            <p:ph type="body" sz="half" idx="1"/>
          </p:nvPr>
        </p:nvSpPr>
        <p:spPr>
          <a:xfrm>
            <a:off x="776997" y="4134668"/>
            <a:ext cx="10632378" cy="8977155"/>
          </a:xfrm>
          <a:prstGeom prst="rect">
            <a:avLst/>
          </a:prstGeom>
        </p:spPr>
        <p:txBody>
          <a:bodyPr/>
          <a:lstStyle/>
          <a:p>
            <a:pPr marL="536447" indent="-536447" defTabSz="2145738">
              <a:spcBef>
                <a:spcPts val="3900"/>
              </a:spcBef>
              <a:defRPr sz="4224">
                <a:solidFill>
                  <a:srgbClr val="FFFFFF"/>
                </a:solidFill>
              </a:defRPr>
            </a:pPr>
            <a:r>
              <a:t>Signifier: Natives attempt to trade six of their women for white female lead Ann</a:t>
            </a:r>
          </a:p>
          <a:p>
            <a:pPr marL="0" indent="0" defTabSz="2145738">
              <a:spcBef>
                <a:spcPts val="3900"/>
              </a:spcBef>
              <a:buSzTx/>
              <a:buNone/>
              <a:defRPr sz="4224">
                <a:solidFill>
                  <a:srgbClr val="FFFFFF"/>
                </a:solidFill>
              </a:defRPr>
            </a:pPr>
            <a:r>
              <a:t>Signified: Ann is worth more than the native women as a white woman, the natives are not as civilized as the white main characters</a:t>
            </a:r>
          </a:p>
          <a:p>
            <a:pPr marL="536447" indent="-536447" defTabSz="2145738">
              <a:spcBef>
                <a:spcPts val="3900"/>
              </a:spcBef>
              <a:defRPr sz="4224">
                <a:solidFill>
                  <a:srgbClr val="FFFFFF"/>
                </a:solidFill>
              </a:defRPr>
            </a:pPr>
            <a:r>
              <a:t>Signifier: American main characters arrive on foreign island to shoot exploitation film, and meet “hostile” natives</a:t>
            </a:r>
          </a:p>
          <a:p>
            <a:pPr marL="0" indent="0" defTabSz="2145738">
              <a:spcBef>
                <a:spcPts val="3900"/>
              </a:spcBef>
              <a:buSzTx/>
              <a:buNone/>
              <a:defRPr sz="4224">
                <a:solidFill>
                  <a:srgbClr val="FFFFFF"/>
                </a:solidFill>
              </a:defRPr>
            </a:pPr>
            <a:r>
              <a:t>Signified: Western expansion, the need for white adventurers to “tame” the wilderness and indigenous people</a:t>
            </a:r>
          </a:p>
        </p:txBody>
      </p:sp>
      <p:pic>
        <p:nvPicPr>
          <p:cNvPr id="161" name="62E43787-EB8E-4108-ABDF-57016B6C55B8-L0-001.jpeg" descr="62E43787-EB8E-4108-ABDF-57016B6C55B8-L0-001.jpeg"/>
          <p:cNvPicPr>
            <a:picLocks noChangeAspect="1"/>
          </p:cNvPicPr>
          <p:nvPr>
            <p:ph type="pic" idx="14"/>
          </p:nvPr>
        </p:nvPicPr>
        <p:blipFill>
          <a:blip r:embed="rId2">
            <a:extLst/>
          </a:blip>
          <a:srcRect l="0" t="0" r="0" b="22536"/>
          <a:stretch>
            <a:fillRect/>
          </a:stretch>
        </p:blipFill>
        <p:spPr>
          <a:xfrm>
            <a:off x="12192000" y="1263848"/>
            <a:ext cx="10916874" cy="11188205"/>
          </a:xfrm>
          <a:prstGeom prst="rect">
            <a:avLst/>
          </a:prstGeom>
        </p:spPr>
      </p:pic>
      <p:sp>
        <p:nvSpPr>
          <p:cNvPr id="162" name="Analysis"/>
          <p:cNvSpPr txBox="1"/>
          <p:nvPr>
            <p:ph type="title"/>
          </p:nvPr>
        </p:nvSpPr>
        <p:spPr>
          <a:xfrm>
            <a:off x="836532" y="2105025"/>
            <a:ext cx="9779001" cy="1435100"/>
          </a:xfrm>
          <a:prstGeom prst="rect">
            <a:avLst/>
          </a:prstGeom>
        </p:spPr>
        <p:txBody>
          <a:bodyPr/>
          <a:lstStyle>
            <a:lvl1pPr algn="ctr">
              <a:defRPr>
                <a:solidFill>
                  <a:srgbClr val="FFFFFF"/>
                </a:solidFill>
              </a:defRPr>
            </a:lvl1pPr>
          </a:lstStyle>
          <a:p>
            <a:pPr/>
            <a:r>
              <a:t>Analysis</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000"/>
        </a:solidFill>
      </p:bgPr>
    </p:bg>
    <p:spTree>
      <p:nvGrpSpPr>
        <p:cNvPr id="1" name=""/>
        <p:cNvGrpSpPr/>
        <p:nvPr/>
      </p:nvGrpSpPr>
      <p:grpSpPr>
        <a:xfrm>
          <a:off x="0" y="0"/>
          <a:ext cx="0" cy="0"/>
          <a:chOff x="0" y="0"/>
          <a:chExt cx="0" cy="0"/>
        </a:xfrm>
      </p:grpSpPr>
      <p:sp>
        <p:nvSpPr>
          <p:cNvPr id="164" name="One of the first films to feature a black protagonist in which the character’s race does not effect the story…"/>
          <p:cNvSpPr txBox="1"/>
          <p:nvPr>
            <p:ph type="body" sz="half" idx="1"/>
          </p:nvPr>
        </p:nvSpPr>
        <p:spPr>
          <a:xfrm>
            <a:off x="772972" y="4106209"/>
            <a:ext cx="10646056" cy="8988704"/>
          </a:xfrm>
          <a:prstGeom prst="rect">
            <a:avLst/>
          </a:prstGeom>
        </p:spPr>
        <p:txBody>
          <a:bodyPr/>
          <a:lstStyle/>
          <a:p>
            <a:pPr marL="499872" indent="-499872" defTabSz="1999437">
              <a:spcBef>
                <a:spcPts val="3600"/>
              </a:spcBef>
              <a:defRPr sz="3936">
                <a:solidFill>
                  <a:srgbClr val="FFFFFF"/>
                </a:solidFill>
              </a:defRPr>
            </a:pPr>
            <a:r>
              <a:t>One of the first films to feature a black protagonist in which the character’s race does not effect the story</a:t>
            </a:r>
          </a:p>
          <a:p>
            <a:pPr marL="499872" indent="-499872" defTabSz="1999437">
              <a:spcBef>
                <a:spcPts val="3600"/>
              </a:spcBef>
              <a:defRPr sz="3936">
                <a:solidFill>
                  <a:srgbClr val="FFFFFF"/>
                </a:solidFill>
              </a:defRPr>
            </a:pPr>
            <a:r>
              <a:t>Duane Jone’s Role as Ben was originally written for a white actor, and he made strict demands to avoid stereotyping his character</a:t>
            </a:r>
          </a:p>
          <a:p>
            <a:pPr marL="499872" indent="-499872" defTabSz="1999437">
              <a:spcBef>
                <a:spcPts val="3600"/>
              </a:spcBef>
              <a:defRPr sz="3936">
                <a:solidFill>
                  <a:srgbClr val="FFFFFF"/>
                </a:solidFill>
              </a:defRPr>
            </a:pPr>
            <a:r>
              <a:t>Movie was released in the midst of the civil rights era, and generated a great deal of controversy, specially regarding the ending of the film</a:t>
            </a:r>
          </a:p>
          <a:p>
            <a:pPr marL="499872" indent="-499872" defTabSz="1999437">
              <a:spcBef>
                <a:spcPts val="3600"/>
              </a:spcBef>
              <a:defRPr sz="3936">
                <a:solidFill>
                  <a:srgbClr val="FFFFFF"/>
                </a:solidFill>
              </a:defRPr>
            </a:pPr>
            <a:r>
              <a:t>Ben is mistakenly shot by a posse of sheriffs who believe him to be a zombie, and many associated this to the recent assassination of Martin Luther King Jr. </a:t>
            </a:r>
          </a:p>
        </p:txBody>
      </p:sp>
      <p:pic>
        <p:nvPicPr>
          <p:cNvPr id="165" name="E612B8D0-D18F-44EF-A7D4-73491AA3EF7B-L0-001.jpeg" descr="E612B8D0-D18F-44EF-A7D4-73491AA3EF7B-L0-001.jpeg"/>
          <p:cNvPicPr>
            <a:picLocks noChangeAspect="1"/>
          </p:cNvPicPr>
          <p:nvPr>
            <p:ph type="pic" idx="14"/>
          </p:nvPr>
        </p:nvPicPr>
        <p:blipFill>
          <a:blip r:embed="rId2">
            <a:extLst/>
          </a:blip>
          <a:srcRect l="22001" t="0" r="4299" b="0"/>
          <a:stretch>
            <a:fillRect/>
          </a:stretch>
        </p:blipFill>
        <p:spPr>
          <a:xfrm>
            <a:off x="12647344" y="1263848"/>
            <a:ext cx="10916874" cy="11188205"/>
          </a:xfrm>
          <a:prstGeom prst="rect">
            <a:avLst/>
          </a:prstGeom>
        </p:spPr>
      </p:pic>
      <p:sp>
        <p:nvSpPr>
          <p:cNvPr id="166" name="1968: Night of the Living Dead premiers"/>
          <p:cNvSpPr txBox="1"/>
          <p:nvPr>
            <p:ph type="title"/>
          </p:nvPr>
        </p:nvSpPr>
        <p:spPr>
          <a:xfrm>
            <a:off x="1398598" y="1848893"/>
            <a:ext cx="9394804" cy="1947364"/>
          </a:xfrm>
          <a:prstGeom prst="rect">
            <a:avLst/>
          </a:prstGeom>
        </p:spPr>
        <p:txBody>
          <a:bodyPr/>
          <a:lstStyle/>
          <a:p>
            <a:pPr algn="ctr" defTabSz="1463003">
              <a:defRPr spc="-102" sz="5100">
                <a:solidFill>
                  <a:srgbClr val="FFFFFF"/>
                </a:solidFill>
              </a:defRPr>
            </a:pPr>
            <a:r>
              <a:rPr spc="-132" sz="6600"/>
              <a:t>1968: Night of the Living Dead premiers</a:t>
            </a:r>
            <a:r>
              <a:t> </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000"/>
        </a:solidFill>
      </p:bgPr>
    </p:bg>
    <p:spTree>
      <p:nvGrpSpPr>
        <p:cNvPr id="1" name=""/>
        <p:cNvGrpSpPr/>
        <p:nvPr/>
      </p:nvGrpSpPr>
      <p:grpSpPr>
        <a:xfrm>
          <a:off x="0" y="0"/>
          <a:ext cx="0" cy="0"/>
          <a:chOff x="0" y="0"/>
          <a:chExt cx="0" cy="0"/>
        </a:xfrm>
      </p:grpSpPr>
      <p:sp>
        <p:nvSpPr>
          <p:cNvPr id="168" name="Signifier: Ben (Duane Jones) slaps white lead Barbara after she hits him in a fit of hysteria…"/>
          <p:cNvSpPr txBox="1"/>
          <p:nvPr>
            <p:ph type="body" sz="half" idx="1"/>
          </p:nvPr>
        </p:nvSpPr>
        <p:spPr>
          <a:xfrm>
            <a:off x="537712" y="3821619"/>
            <a:ext cx="11116576" cy="9295385"/>
          </a:xfrm>
          <a:prstGeom prst="rect">
            <a:avLst/>
          </a:prstGeom>
        </p:spPr>
        <p:txBody>
          <a:bodyPr/>
          <a:lstStyle/>
          <a:p>
            <a:pPr marL="469391" indent="-469391" defTabSz="1877520">
              <a:spcBef>
                <a:spcPts val="3400"/>
              </a:spcBef>
              <a:defRPr sz="3696">
                <a:solidFill>
                  <a:srgbClr val="FFFFFF"/>
                </a:solidFill>
              </a:defRPr>
            </a:pPr>
            <a:r>
              <a:t>Signifier: Ben (Duane Jones) slaps white lead Barbara after she hits him in a fit of hysteria</a:t>
            </a:r>
          </a:p>
          <a:p>
            <a:pPr marL="0" indent="0" defTabSz="1877520">
              <a:spcBef>
                <a:spcPts val="3400"/>
              </a:spcBef>
              <a:buSzTx/>
              <a:buNone/>
              <a:defRPr sz="3696">
                <a:solidFill>
                  <a:srgbClr val="FFFFFF"/>
                </a:solidFill>
              </a:defRPr>
            </a:pPr>
            <a:r>
              <a:t>Signified: Within the context of films of the era, and the act of a man slapping a woman in order to “calm her down” being a standard trope, the fact that Ben does this signifies his equal status to Barbara; as no other film at the time had shown a black man hitting a white woman, due to fear of audience outrage. </a:t>
            </a:r>
          </a:p>
          <a:p>
            <a:pPr marL="469391" indent="-469391" defTabSz="1877520">
              <a:spcBef>
                <a:spcPts val="3400"/>
              </a:spcBef>
              <a:defRPr sz="3696">
                <a:solidFill>
                  <a:srgbClr val="FFFFFF"/>
                </a:solidFill>
              </a:defRPr>
            </a:pPr>
            <a:r>
              <a:t>Signifier: Ben, after surviving the night in a house surrounded by zombies, is mistaken for one of the ghouls by a passing posse of rednecks and killed by a fatal gunshot.</a:t>
            </a:r>
          </a:p>
          <a:p>
            <a:pPr marL="0" indent="0" defTabSz="1877520">
              <a:spcBef>
                <a:spcPts val="3400"/>
              </a:spcBef>
              <a:buSzTx/>
              <a:buNone/>
              <a:defRPr sz="3696">
                <a:solidFill>
                  <a:srgbClr val="FFFFFF"/>
                </a:solidFill>
              </a:defRPr>
            </a:pPr>
            <a:r>
              <a:t>Signified: Associated with the assassination of Martin Luther King Jr, and black persecution at the hands of the government </a:t>
            </a:r>
          </a:p>
        </p:txBody>
      </p:sp>
      <p:pic>
        <p:nvPicPr>
          <p:cNvPr id="169" name="B05E3DA0-9324-476F-8150-0822448633AD-L0-001.jpeg" descr="B05E3DA0-9324-476F-8150-0822448633AD-L0-001.jpeg"/>
          <p:cNvPicPr>
            <a:picLocks noChangeAspect="1"/>
          </p:cNvPicPr>
          <p:nvPr>
            <p:ph type="pic" idx="14"/>
          </p:nvPr>
        </p:nvPicPr>
        <p:blipFill>
          <a:blip r:embed="rId2">
            <a:extLst/>
          </a:blip>
          <a:srcRect l="25503" t="0" r="6129" b="0"/>
          <a:stretch>
            <a:fillRect/>
          </a:stretch>
        </p:blipFill>
        <p:spPr>
          <a:xfrm>
            <a:off x="12192000" y="1263848"/>
            <a:ext cx="10916874" cy="11188205"/>
          </a:xfrm>
          <a:prstGeom prst="rect">
            <a:avLst/>
          </a:prstGeom>
        </p:spPr>
      </p:pic>
      <p:sp>
        <p:nvSpPr>
          <p:cNvPr id="170" name="Analysis"/>
          <p:cNvSpPr txBox="1"/>
          <p:nvPr>
            <p:ph type="title"/>
          </p:nvPr>
        </p:nvSpPr>
        <p:spPr>
          <a:xfrm>
            <a:off x="1206500" y="2105025"/>
            <a:ext cx="9779000" cy="1435100"/>
          </a:xfrm>
          <a:prstGeom prst="rect">
            <a:avLst/>
          </a:prstGeom>
        </p:spPr>
        <p:txBody>
          <a:bodyPr/>
          <a:lstStyle>
            <a:lvl1pPr algn="ctr">
              <a:defRPr>
                <a:solidFill>
                  <a:srgbClr val="FFFFFF"/>
                </a:solidFill>
              </a:defRPr>
            </a:lvl1pPr>
          </a:lstStyle>
          <a:p>
            <a:pPr/>
            <a:r>
              <a:t>Analysis </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000"/>
        </a:solidFill>
      </p:bgPr>
    </p:bg>
    <p:spTree>
      <p:nvGrpSpPr>
        <p:cNvPr id="1" name=""/>
        <p:cNvGrpSpPr/>
        <p:nvPr/>
      </p:nvGrpSpPr>
      <p:grpSpPr>
        <a:xfrm>
          <a:off x="0" y="0"/>
          <a:ext cx="0" cy="0"/>
          <a:chOff x="0" y="0"/>
          <a:chExt cx="0" cy="0"/>
        </a:xfrm>
      </p:grpSpPr>
      <p:sp>
        <p:nvSpPr>
          <p:cNvPr id="172" name="The depiction of the black natives in 1933’s King Kong, compared to the heroic portrayal of Duane Jones’s Ben in the 1968 film, exemplifies the progression of what was considered acceptable in filmmaking…"/>
          <p:cNvSpPr txBox="1"/>
          <p:nvPr>
            <p:ph type="body" sz="half" idx="1"/>
          </p:nvPr>
        </p:nvSpPr>
        <p:spPr>
          <a:xfrm>
            <a:off x="608859" y="3408962"/>
            <a:ext cx="11230413" cy="9828336"/>
          </a:xfrm>
          <a:prstGeom prst="rect">
            <a:avLst/>
          </a:prstGeom>
        </p:spPr>
        <p:txBody>
          <a:bodyPr/>
          <a:lstStyle/>
          <a:p>
            <a:pPr marL="457200" indent="-457200" defTabSz="1828754">
              <a:spcBef>
                <a:spcPts val="3300"/>
              </a:spcBef>
              <a:defRPr sz="3600">
                <a:solidFill>
                  <a:srgbClr val="FFFFFF"/>
                </a:solidFill>
              </a:defRPr>
            </a:pPr>
            <a:r>
              <a:t>The depiction of the black natives in 1933’s King Kong, compared to the heroic portrayal of Duane Jones’s Ben in the 1968 film, exemplifies the progression of what was considered acceptable in filmmaking </a:t>
            </a:r>
          </a:p>
          <a:p>
            <a:pPr marL="457200" indent="-457200" defTabSz="1828754">
              <a:spcBef>
                <a:spcPts val="3300"/>
              </a:spcBef>
              <a:defRPr sz="3600">
                <a:solidFill>
                  <a:srgbClr val="FFFFFF"/>
                </a:solidFill>
              </a:defRPr>
            </a:pPr>
            <a:r>
              <a:t>While the actors who played the natives in Kong were exploited and underpaid, Jones was given free reign to determine how he depicted his character</a:t>
            </a:r>
          </a:p>
          <a:p>
            <a:pPr marL="457200" indent="-457200" defTabSz="1828754">
              <a:spcBef>
                <a:spcPts val="3300"/>
              </a:spcBef>
              <a:defRPr sz="3600">
                <a:solidFill>
                  <a:srgbClr val="FFFFFF"/>
                </a:solidFill>
              </a:defRPr>
            </a:pPr>
            <a:r>
              <a:t>In both cases, the context of the social and political circumstances in which the films are made, and the intent of the creators, effect the perceived meaning of the films regardless of the directors’ intent. </a:t>
            </a:r>
          </a:p>
          <a:p>
            <a:pPr marL="457200" indent="-457200" defTabSz="1828754">
              <a:spcBef>
                <a:spcPts val="3300"/>
              </a:spcBef>
              <a:defRPr sz="3600">
                <a:solidFill>
                  <a:srgbClr val="FFFFFF"/>
                </a:solidFill>
              </a:defRPr>
            </a:pPr>
            <a:r>
              <a:t>Cooper intended to make a fun adventure movie about heroic western filmmakers conquering the wild jungle, while unintentionally creating a film that would be analyzed for years due to it’s racial depictions and imperialistic metaphors</a:t>
            </a:r>
          </a:p>
        </p:txBody>
      </p:sp>
      <p:pic>
        <p:nvPicPr>
          <p:cNvPr id="173" name="38DB3B12-90D5-467D-BB2C-989BAC792067-L0-001.jpeg" descr="38DB3B12-90D5-467D-BB2C-989BAC792067-L0-001.jpeg"/>
          <p:cNvPicPr>
            <a:picLocks noChangeAspect="1"/>
          </p:cNvPicPr>
          <p:nvPr>
            <p:ph type="pic" idx="14"/>
          </p:nvPr>
        </p:nvPicPr>
        <p:blipFill>
          <a:blip r:embed="rId2">
            <a:extLst/>
          </a:blip>
          <a:srcRect l="16553" t="0" r="16553" b="0"/>
          <a:stretch>
            <a:fillRect/>
          </a:stretch>
        </p:blipFill>
        <p:spPr>
          <a:xfrm>
            <a:off x="12192000" y="1263848"/>
            <a:ext cx="10916874" cy="11188205"/>
          </a:xfrm>
          <a:prstGeom prst="rect">
            <a:avLst/>
          </a:prstGeom>
        </p:spPr>
      </p:pic>
      <p:sp>
        <p:nvSpPr>
          <p:cNvPr id="174" name="Comparing the Films"/>
          <p:cNvSpPr txBox="1"/>
          <p:nvPr>
            <p:ph type="title"/>
          </p:nvPr>
        </p:nvSpPr>
        <p:spPr>
          <a:xfrm>
            <a:off x="1206500" y="1876353"/>
            <a:ext cx="9779000" cy="1435101"/>
          </a:xfrm>
          <a:prstGeom prst="rect">
            <a:avLst/>
          </a:prstGeom>
        </p:spPr>
        <p:txBody>
          <a:bodyPr/>
          <a:lstStyle>
            <a:lvl1pPr algn="ctr" defTabSz="2267655">
              <a:defRPr spc="-158" sz="7905">
                <a:solidFill>
                  <a:srgbClr val="FFFFFF"/>
                </a:solidFill>
              </a:defRPr>
            </a:lvl1pPr>
          </a:lstStyle>
          <a:p>
            <a:pPr/>
            <a:r>
              <a:t>Comparing the Films</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000000"/>
        </a:solidFill>
      </p:bgPr>
    </p:bg>
    <p:spTree>
      <p:nvGrpSpPr>
        <p:cNvPr id="1" name=""/>
        <p:cNvGrpSpPr/>
        <p:nvPr/>
      </p:nvGrpSpPr>
      <p:grpSpPr>
        <a:xfrm>
          <a:off x="0" y="0"/>
          <a:ext cx="0" cy="0"/>
          <a:chOff x="0" y="0"/>
          <a:chExt cx="0" cy="0"/>
        </a:xfrm>
      </p:grpSpPr>
      <p:sp>
        <p:nvSpPr>
          <p:cNvPr id="176" name="Depictions of Women"/>
          <p:cNvSpPr txBox="1"/>
          <p:nvPr>
            <p:ph type="body" idx="13"/>
          </p:nvPr>
        </p:nvSpPr>
        <p:spPr>
          <a:prstGeom prst="rect">
            <a:avLst/>
          </a:prstGeom>
          <a:extLst>
            <a:ext uri="{C572A759-6A51-4108-AA02-DFA0A04FC94B}">
              <ma14:wrappingTextBoxFlag xmlns:ma14="http://schemas.microsoft.com/office/mac/drawingml/2011/main" val="1"/>
            </a:ext>
          </a:extLst>
        </p:spPr>
        <p:txBody>
          <a:bodyPr/>
          <a:lstStyle>
            <a:lvl1pPr algn="ctr">
              <a:defRPr>
                <a:solidFill>
                  <a:srgbClr val="FFFFFF"/>
                </a:solidFill>
              </a:defRPr>
            </a:lvl1pPr>
          </a:lstStyle>
          <a:p>
            <a:pPr/>
            <a:r>
              <a:t>Depictions of Women</a:t>
            </a:r>
          </a:p>
        </p:txBody>
      </p:sp>
      <p:sp>
        <p:nvSpPr>
          <p:cNvPr id="177" name="Both films include young blonde heroines, who are both subject to repeated distress that requires the rescue or aid of a man…"/>
          <p:cNvSpPr txBox="1"/>
          <p:nvPr>
            <p:ph type="body" sz="half" idx="1"/>
          </p:nvPr>
        </p:nvSpPr>
        <p:spPr>
          <a:xfrm>
            <a:off x="1206500" y="3764700"/>
            <a:ext cx="9779000" cy="8740434"/>
          </a:xfrm>
          <a:prstGeom prst="rect">
            <a:avLst/>
          </a:prstGeom>
        </p:spPr>
        <p:txBody>
          <a:bodyPr/>
          <a:lstStyle/>
          <a:p>
            <a:pPr marL="518160" indent="-518160" defTabSz="2072588">
              <a:spcBef>
                <a:spcPts val="3800"/>
              </a:spcBef>
              <a:defRPr sz="4080">
                <a:solidFill>
                  <a:srgbClr val="FFFFFF"/>
                </a:solidFill>
              </a:defRPr>
            </a:pPr>
            <a:r>
              <a:t>Both films include young blonde heroines, who are both subject to repeated distress that requires the rescue or aid of a man</a:t>
            </a:r>
          </a:p>
          <a:p>
            <a:pPr marL="518160" indent="-518160" defTabSz="2072588">
              <a:spcBef>
                <a:spcPts val="3800"/>
              </a:spcBef>
              <a:defRPr sz="4080">
                <a:solidFill>
                  <a:srgbClr val="FFFFFF"/>
                </a:solidFill>
              </a:defRPr>
            </a:pPr>
            <a:r>
              <a:t>Ann is repeatedly captured as a means to move the plot forward, yet possesses no agency, and requires saving from the male leads</a:t>
            </a:r>
          </a:p>
          <a:p>
            <a:pPr marL="518160" indent="-518160" defTabSz="2072588">
              <a:spcBef>
                <a:spcPts val="3800"/>
              </a:spcBef>
              <a:defRPr sz="4080">
                <a:solidFill>
                  <a:srgbClr val="FFFFFF"/>
                </a:solidFill>
              </a:defRPr>
            </a:pPr>
            <a:r>
              <a:t>Both women are depicted as submissive, and are reprimanded for any emotional outbursts. They serve as love interests or damsels in distress, but cannot make their own decisions </a:t>
            </a:r>
          </a:p>
        </p:txBody>
      </p:sp>
      <p:pic>
        <p:nvPicPr>
          <p:cNvPr id="178" name="093B2BED-E449-4865-9385-1D9EEF791510-L0-001.jpeg" descr="093B2BED-E449-4865-9385-1D9EEF791510-L0-001.jpeg"/>
          <p:cNvPicPr>
            <a:picLocks noChangeAspect="1"/>
          </p:cNvPicPr>
          <p:nvPr>
            <p:ph type="pic" idx="14"/>
          </p:nvPr>
        </p:nvPicPr>
        <p:blipFill>
          <a:blip r:embed="rId2">
            <a:extLst/>
          </a:blip>
          <a:srcRect l="25538" t="0" r="20419" b="0"/>
          <a:stretch>
            <a:fillRect/>
          </a:stretch>
        </p:blipFill>
        <p:spPr>
          <a:xfrm>
            <a:off x="12192000" y="1263848"/>
            <a:ext cx="10916874" cy="11188205"/>
          </a:xfrm>
          <a:prstGeom prst="rect">
            <a:avLst/>
          </a:prstGeom>
        </p:spPr>
      </p:pic>
      <p:sp>
        <p:nvSpPr>
          <p:cNvPr id="179" name="Comparing the films"/>
          <p:cNvSpPr txBox="1"/>
          <p:nvPr>
            <p:ph type="title"/>
          </p:nvPr>
        </p:nvSpPr>
        <p:spPr>
          <a:xfrm>
            <a:off x="1291877" y="1164877"/>
            <a:ext cx="9779001" cy="1435101"/>
          </a:xfrm>
          <a:prstGeom prst="rect">
            <a:avLst/>
          </a:prstGeom>
        </p:spPr>
        <p:txBody>
          <a:bodyPr/>
          <a:lstStyle>
            <a:lvl1pPr algn="ctr" defTabSz="2340805">
              <a:defRPr spc="-163" sz="8160">
                <a:solidFill>
                  <a:srgbClr val="FFFFFF"/>
                </a:solidFill>
              </a:defRPr>
            </a:lvl1pPr>
          </a:lstStyle>
          <a:p>
            <a:pPr/>
            <a:r>
              <a:t>Comparing the films</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1" name="Works Cited"/>
          <p:cNvSpPr txBox="1"/>
          <p:nvPr>
            <p:ph type="title"/>
          </p:nvPr>
        </p:nvSpPr>
        <p:spPr>
          <a:xfrm>
            <a:off x="1206500" y="2105025"/>
            <a:ext cx="21971000" cy="1435100"/>
          </a:xfrm>
          <a:prstGeom prst="rect">
            <a:avLst/>
          </a:prstGeom>
        </p:spPr>
        <p:txBody>
          <a:bodyPr/>
          <a:lstStyle/>
          <a:p>
            <a:pPr/>
            <a:r>
              <a:t>Works Cited </a:t>
            </a:r>
          </a:p>
        </p:txBody>
      </p:sp>
      <p:sp>
        <p:nvSpPr>
          <p:cNvPr id="182" name="“Fay Wray in King Kong (1933) &quot; ShotOnWhat? Behind the Scenes.” ShotOnWhat!, 1 Jan. 1970, onset.shotonwhat.com/gallery/fay-wray-in-king-kong-1933/.…"/>
          <p:cNvSpPr txBox="1"/>
          <p:nvPr>
            <p:ph type="body" idx="1"/>
          </p:nvPr>
        </p:nvSpPr>
        <p:spPr>
          <a:xfrm>
            <a:off x="1462631" y="4243609"/>
            <a:ext cx="21971001" cy="8256012"/>
          </a:xfrm>
          <a:prstGeom prst="rect">
            <a:avLst/>
          </a:prstGeom>
        </p:spPr>
        <p:txBody>
          <a:bodyPr/>
          <a:lstStyle/>
          <a:p>
            <a:pPr marL="743611" indent="-743611" defTabSz="602615">
              <a:spcBef>
                <a:spcPts val="1300"/>
              </a:spcBef>
              <a:buSzPct val="100000"/>
              <a:buAutoNum type="arabicPeriod" startAt="1"/>
              <a:defRPr spc="-40" sz="4015"/>
            </a:pPr>
            <a:r>
              <a:t>“Fay Wray in King Kong (1933) " ShotOnWhat? Behind the Scenes.” ShotOnWhat!, 1 Jan. 1970, </a:t>
            </a:r>
            <a:r>
              <a:rPr u="sng">
                <a:hlinkClick r:id="rId2" invalidUrl="" action="" tgtFrame="" tooltip="" history="1" highlightClick="0" endSnd="0"/>
              </a:rPr>
              <a:t>onset.shotonwhat.com/gallery/fay-wray-in-king-kong-1933/</a:t>
            </a:r>
            <a:r>
              <a:t>.</a:t>
            </a:r>
          </a:p>
          <a:p>
            <a:pPr marL="743611" indent="-743611" defTabSz="602615">
              <a:spcBef>
                <a:spcPts val="1300"/>
              </a:spcBef>
              <a:buSzPct val="100000"/>
              <a:buAutoNum type="arabicPeriod" startAt="1"/>
              <a:defRPr spc="-40" sz="4015"/>
            </a:pPr>
            <a:r>
              <a:t>Taylor, Paco. “Long-Held Theories About Skull Islanders In King Kong Movies Are Actually Wrong (Part I).” Medium, Medium, 27 Oct. 2019, </a:t>
            </a:r>
            <a:r>
              <a:rPr u="sng">
                <a:hlinkClick r:id="rId3" invalidUrl="" action="" tgtFrame="" tooltip="" history="1" highlightClick="0" endSnd="0"/>
              </a:rPr>
              <a:t>medium.com/@PacoTaylor/long-held-theories-about-skull-islanders-in-king-kong-movies-are-actually-wrong-part-1-fdbe3583d627</a:t>
            </a:r>
            <a:r>
              <a:t>.</a:t>
            </a:r>
          </a:p>
          <a:p>
            <a:pPr marL="743611" indent="-743611" defTabSz="602615">
              <a:spcBef>
                <a:spcPts val="1300"/>
              </a:spcBef>
              <a:buSzPct val="100000"/>
              <a:buAutoNum type="arabicPeriod" startAt="1"/>
              <a:defRPr spc="-40" sz="4015"/>
            </a:pPr>
            <a:r>
              <a:t>“The Simple, The Perfect and The Ape: The Deceptive Art of King Kong.” The Potemkin, </a:t>
            </a:r>
            <a:r>
              <a:rPr u="sng">
                <a:hlinkClick r:id="rId4" invalidUrl="" action="" tgtFrame="" tooltip="" history="1" highlightClick="0" endSnd="0"/>
              </a:rPr>
              <a:t>www.thepotemkin.com/the-simple-the-perfect-and-the-ape-the-deceptive-art-of-king-kong.6</a:t>
            </a:r>
          </a:p>
          <a:p>
            <a:pPr marL="743611" indent="-743611" defTabSz="602615">
              <a:spcBef>
                <a:spcPts val="1300"/>
              </a:spcBef>
              <a:buSzPct val="100000"/>
              <a:buAutoNum type="arabicPeriod" startAt="1"/>
              <a:defRPr spc="-40" sz="4015"/>
            </a:pPr>
            <a:r>
              <a:t>“Night of the Living Dead.” BAM.org, </a:t>
            </a:r>
            <a:r>
              <a:rPr u="sng">
                <a:hlinkClick r:id="rId5" invalidUrl="" action="" tgtFrame="" tooltip="" history="1" highlightClick="0" endSnd="0"/>
              </a:rPr>
              <a:t>www.bam.org/film/2019/night-of-the-living-dead</a:t>
            </a:r>
            <a:r>
              <a:t>.</a:t>
            </a:r>
          </a:p>
          <a:p>
            <a:pPr marL="743611" indent="-743611" defTabSz="602615">
              <a:spcBef>
                <a:spcPts val="1300"/>
              </a:spcBef>
              <a:buSzPct val="100000"/>
              <a:buAutoNum type="arabicPeriod" startAt="1"/>
              <a:defRPr spc="-40" sz="4015"/>
            </a:pPr>
            <a:r>
              <a:t>Wolfe, April. “A Half-Century Later, Night of the Living Dead Still Shocks.” Westword, 4, 15 Nov. 2018, www.westword.com/film/a-half-century-later-night-of-the-living-dead-still-shocks-9564699.</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