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8" r:id="rId3"/>
    <p:sldId id="257" r:id="rId4"/>
    <p:sldId id="259" r:id="rId5"/>
    <p:sldId id="269" r:id="rId6"/>
    <p:sldId id="261" r:id="rId7"/>
    <p:sldId id="262" r:id="rId8"/>
    <p:sldId id="264" r:id="rId9"/>
    <p:sldId id="271" r:id="rId10"/>
    <p:sldId id="263" r:id="rId11"/>
    <p:sldId id="266" r:id="rId12"/>
    <p:sldId id="267" r:id="rId13"/>
    <p:sldId id="270" r:id="rId14"/>
    <p:sldId id="265" r:id="rId15"/>
    <p:sldId id="268" r:id="rId16"/>
    <p:sldId id="27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BABBA7-1624-4243-8A42-4BD9EC7628C8}" v="4" dt="2020-04-01T20:53:58.5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75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79F4DA-1164-41D6-9E5D-F97A5FD2EC0E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357D07-7FF7-434B-9163-74D73437A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464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357D07-7FF7-434B-9163-74D73437A32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0324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357D07-7FF7-434B-9163-74D73437A32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1773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357D07-7FF7-434B-9163-74D73437A32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0595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357D07-7FF7-434B-9163-74D73437A32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9021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357D07-7FF7-434B-9163-74D73437A32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7561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357D07-7FF7-434B-9163-74D73437A32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560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357D07-7FF7-434B-9163-74D73437A323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754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357D07-7FF7-434B-9163-74D73437A32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4912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357D07-7FF7-434B-9163-74D73437A32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158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357D07-7FF7-434B-9163-74D73437A32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8048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357D07-7FF7-434B-9163-74D73437A32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9694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357D07-7FF7-434B-9163-74D73437A32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9293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Season 2 Episode 16 “Valentine’s Day”</a:t>
            </a:r>
          </a:p>
          <a:p>
            <a:r>
              <a:rPr lang="en-US" dirty="0"/>
              <a:t>In this episode Michael Scott goes to NYC to impress the new CFO</a:t>
            </a:r>
          </a:p>
          <a:p>
            <a:r>
              <a:rPr lang="en-US" dirty="0"/>
              <a:t>Dwight and Angela’s secret relationship is found out by the film crew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357D07-7FF7-434B-9163-74D73437A32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8886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357D07-7FF7-434B-9163-74D73437A32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4414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357D07-7FF7-434B-9163-74D73437A32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3998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D818A5-548C-44DB-B394-4AAFF193B0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940B61-A795-4DDD-8875-763AE43F6E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291630-9A6A-479B-9F7E-99013EC0CF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655E9-2BA6-43E5-80A5-10099DA8EC32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718BC6-89C8-4901-AF30-E3AA70A116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3F0497-FC3A-4433-B1AA-695A867A1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A6071-D0AA-4DB8-BA51-A5557FD441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5833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88E665-60F2-4CF0-8EB9-68A26B298F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42FF1D-2223-4C20-8F13-03F64F0892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0BB966-6EE8-4F52-A394-FA921DDE4D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655E9-2BA6-43E5-80A5-10099DA8EC32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21BE68-72D3-429D-A171-807119275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7CAAE9-B403-4B46-9FAC-76A38F1C4C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A6071-D0AA-4DB8-BA51-A5557FD441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9009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7F3D709-9E73-475F-8393-2600E037284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0DF98C9-7190-4E86-94D7-AE14940C8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D38D40-AB9D-4A33-BF59-A52931DC10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655E9-2BA6-43E5-80A5-10099DA8EC32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3A55E6-1731-4ADD-A499-9F060A99D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DA3687-004F-4E60-ACBE-343C0134B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A6071-D0AA-4DB8-BA51-A5557FD441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267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BF255E-7A60-40C9-A313-245F2E7068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B31F8-2B73-458B-A415-086EA0244A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D64E75-034E-42AB-8E05-E2208208A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655E9-2BA6-43E5-80A5-10099DA8EC32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DBB0DD-4949-4DEB-A95E-049D07A50E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91A1E8-A476-4426-8E28-C5B77719CC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A6071-D0AA-4DB8-BA51-A5557FD441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930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D3AA23-7218-4702-8918-5DD5FA0F5B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85CE31-6144-460A-BEAA-9D4469D790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10862C-113C-4588-9546-8D7E63B9C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655E9-2BA6-43E5-80A5-10099DA8EC32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D498EA-6FBC-435A-A8BB-E2BB0A9663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26460D-24EE-495A-8AF4-4CA7CEC05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A6071-D0AA-4DB8-BA51-A5557FD441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08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2E1A4C-4B8D-4191-BEB9-0C33634F6D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40E9F1-C21E-4EC2-A5B7-C8459F9AB8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02C899-A8A7-4E09-95E2-679C67D795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D97834-61D7-4180-935F-23A50BFB0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655E9-2BA6-43E5-80A5-10099DA8EC32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82621A-EFBE-4C6C-A111-872C0438DF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6F0240-F497-4A9C-8014-AC15F8E1D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A6071-D0AA-4DB8-BA51-A5557FD441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742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85BFF6-5C6F-4215-91A3-9E6A2D014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5BC1F3-6528-4C09-95B4-64F6C7022B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11BF39-5394-4856-B3B3-6AD437011E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928CE4-8CEA-4427-B03E-7D98144C11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0A1048B-7BE7-45BB-8A54-A253DD9482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90E624F-E3EA-484C-AEC0-ED4D3F3FA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655E9-2BA6-43E5-80A5-10099DA8EC32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F8F8C7F-A564-4968-8984-AE8E1D5816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AC466AE-5C6A-45C8-AAC4-0548CAE18D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A6071-D0AA-4DB8-BA51-A5557FD441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293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EBD4C0-9263-45D7-8835-233D5BE53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A06A5B6-8D62-4532-B5B4-3849C4AEA3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655E9-2BA6-43E5-80A5-10099DA8EC32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F46AF3C-F966-47A8-91FB-8CE82A091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5DC053-B72D-4F48-8250-E16FF8F4A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A6071-D0AA-4DB8-BA51-A5557FD441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872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8F179F5-C97B-430E-8C2B-316775AD95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655E9-2BA6-43E5-80A5-10099DA8EC32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815CDE2-6D8F-4762-8495-93B85AD67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EF784B-ABB8-40AA-9482-7261BB2FB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A6071-D0AA-4DB8-BA51-A5557FD441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96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74AF81-C4E5-4A87-B92C-37304A5277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24A30A-0B24-4037-B5C5-B61947D327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56E07B-F4DC-4C8E-9B7D-B158D02425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47FFE4-89A7-4B9C-86D1-A6C7FF97B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655E9-2BA6-43E5-80A5-10099DA8EC32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34600D-B65A-4CAA-9FD8-3DECAD05D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961294-016E-4097-8AC2-B78058E39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A6071-D0AA-4DB8-BA51-A5557FD441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137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59CA2-8547-4BDD-A108-392F4EF3C4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E25A573-B54E-4798-8595-7CFBD6BB985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A7E061-E221-4985-B1D9-3AF25D7069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1DB80F-BFA8-4760-A309-4E7D5D3C9C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655E9-2BA6-43E5-80A5-10099DA8EC32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2B3623-8CA9-478E-A3E1-F8CB540761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DCF2EC-C352-48C7-B3C0-1CE9BB880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A6071-D0AA-4DB8-BA51-A5557FD441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851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7CB482-18D3-4CF0-A906-108BB4A164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E70564-0969-4DE9-80D8-90294ABEF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C66943-9788-4357-BA2C-139554AEDC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D655E9-2BA6-43E5-80A5-10099DA8EC32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58CEB0-0B46-49D2-8251-2093318728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6A5748-8B4A-4475-84F6-26A9A401BF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1A6071-D0AA-4DB8-BA51-A5557FD441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680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drpNPMPqdtI?feature=oembed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81DFA6-349E-4DFF-B7D0-9278BB9452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64614" y="1783959"/>
            <a:ext cx="4087306" cy="2889114"/>
          </a:xfrm>
        </p:spPr>
        <p:txBody>
          <a:bodyPr anchor="b">
            <a:normAutofit/>
          </a:bodyPr>
          <a:lstStyle/>
          <a:p>
            <a:pPr algn="l"/>
            <a:r>
              <a:rPr lang="en-US" sz="5400" i="1"/>
              <a:t>The Office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9B27D9-169F-465D-8C5D-4706DDCDED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464612" y="4750893"/>
            <a:ext cx="4087305" cy="1147863"/>
          </a:xfrm>
        </p:spPr>
        <p:txBody>
          <a:bodyPr anchor="t">
            <a:normAutofit/>
          </a:bodyPr>
          <a:lstStyle/>
          <a:p>
            <a:pPr algn="l"/>
            <a:r>
              <a:rPr lang="en-US" sz="2000"/>
              <a:t>By Sarah Heikkinen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E49CC64F-7275-4E33-961B-0C5CDC4398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1" y="0"/>
            <a:ext cx="7188051" cy="6858000"/>
          </a:xfrm>
          <a:custGeom>
            <a:avLst/>
            <a:gdLst>
              <a:gd name="connsiteX0" fmla="*/ 7188051 w 7188051"/>
              <a:gd name="connsiteY0" fmla="*/ 6858000 h 6858000"/>
              <a:gd name="connsiteX1" fmla="*/ 108694 w 7188051"/>
              <a:gd name="connsiteY1" fmla="*/ 6858000 h 6858000"/>
              <a:gd name="connsiteX2" fmla="*/ 79127 w 7188051"/>
              <a:gd name="connsiteY2" fmla="*/ 6681235 h 6858000"/>
              <a:gd name="connsiteX3" fmla="*/ 0 w 7188051"/>
              <a:gd name="connsiteY3" fmla="*/ 5565888 h 6858000"/>
              <a:gd name="connsiteX4" fmla="*/ 2190696 w 7188051"/>
              <a:gd name="connsiteY4" fmla="*/ 145339 h 6858000"/>
              <a:gd name="connsiteX5" fmla="*/ 2339431 w 7188051"/>
              <a:gd name="connsiteY5" fmla="*/ 0 h 6858000"/>
              <a:gd name="connsiteX6" fmla="*/ 7188051 w 7188051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88051" h="6858000">
                <a:moveTo>
                  <a:pt x="7188051" y="6858000"/>
                </a:moveTo>
                <a:lnTo>
                  <a:pt x="108694" y="6858000"/>
                </a:lnTo>
                <a:lnTo>
                  <a:pt x="79127" y="6681235"/>
                </a:lnTo>
                <a:cubicBezTo>
                  <a:pt x="26981" y="6316967"/>
                  <a:pt x="0" y="5944579"/>
                  <a:pt x="0" y="5565888"/>
                </a:cubicBezTo>
                <a:cubicBezTo>
                  <a:pt x="0" y="3459953"/>
                  <a:pt x="834428" y="1548908"/>
                  <a:pt x="2190696" y="145339"/>
                </a:cubicBezTo>
                <a:lnTo>
                  <a:pt x="2339431" y="0"/>
                </a:lnTo>
                <a:lnTo>
                  <a:pt x="7188051" y="0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Picture 4" descr="A group of people standing in front of a crowd posing for the camera&#10;&#10;Description automatically generated">
            <a:extLst>
              <a:ext uri="{FF2B5EF4-FFF2-40B4-BE49-F238E27FC236}">
                <a16:creationId xmlns:a16="http://schemas.microsoft.com/office/drawing/2014/main" id="{05D8034D-A0C2-44AB-B0BF-71679DC2F9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2425"/>
          <a:stretch/>
        </p:blipFill>
        <p:spPr>
          <a:xfrm>
            <a:off x="1" y="10"/>
            <a:ext cx="7028495" cy="6857990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1821624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98ED85F-DCEE-4B50-802E-71A6E3E12B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0" cap="sq" cmpd="thinThick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26F972-039E-4195-9F3C-0B550C3076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31825"/>
            <a:ext cx="10515600" cy="1325563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bg1"/>
                </a:solidFill>
              </a:rPr>
              <a:t>Connotation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8E35B83-1EC3-4F87-9D54-D863463351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97636" y="1957388"/>
            <a:ext cx="10396728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C68841-3FFA-4CAE-B1C2-902D2F4678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69173"/>
            <a:ext cx="10515600" cy="36599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chemeClr val="bg1"/>
                </a:solidFill>
              </a:rPr>
              <a:t>Connotation is overlapped and there are elements that contrast with each other that help to amplify broad ideas: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Trick Effects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Pose with Objects</a:t>
            </a:r>
          </a:p>
          <a:p>
            <a:pPr lvl="1"/>
            <a:r>
              <a:rPr lang="en-US" dirty="0" err="1">
                <a:solidFill>
                  <a:schemeClr val="bg1"/>
                </a:solidFill>
              </a:rPr>
              <a:t>Photogenia</a:t>
            </a:r>
            <a:r>
              <a:rPr lang="en-US" dirty="0">
                <a:solidFill>
                  <a:schemeClr val="bg1"/>
                </a:solidFill>
              </a:rPr>
              <a:t> with Syntax (With Objects)</a:t>
            </a:r>
          </a:p>
          <a:p>
            <a:pPr lvl="1"/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30234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CEB41C5C-0F34-4DDA-9D7C-5E717F35F6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384" y="303591"/>
            <a:ext cx="4334256" cy="58967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0" cap="sq" cmpd="thinThick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E5E324-9501-4569-8248-6F3179B5F3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640263"/>
            <a:ext cx="3822192" cy="1344975"/>
          </a:xfrm>
        </p:spPr>
        <p:txBody>
          <a:bodyPr>
            <a:normAutofit/>
          </a:bodyPr>
          <a:lstStyle/>
          <a:p>
            <a:r>
              <a:rPr lang="en-US" sz="3600">
                <a:solidFill>
                  <a:schemeClr val="bg1"/>
                </a:solidFill>
              </a:rPr>
              <a:t>Trick Effects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7E1E5E6-F385-4E9C-B201-BA5BDE5CAD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04088" y="2050687"/>
            <a:ext cx="3685032" cy="0"/>
          </a:xfrm>
          <a:prstGeom prst="line">
            <a:avLst/>
          </a:prstGeom>
          <a:ln w="22225">
            <a:solidFill>
              <a:srgbClr val="E7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AAAFAC-2FE3-4637-B22F-513FD84AEF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610" y="2121763"/>
            <a:ext cx="3822192" cy="3773010"/>
          </a:xfrm>
        </p:spPr>
        <p:txBody>
          <a:bodyPr>
            <a:normAutofit/>
          </a:bodyPr>
          <a:lstStyle/>
          <a:p>
            <a:r>
              <a:rPr lang="en-US" sz="2000">
                <a:solidFill>
                  <a:schemeClr val="bg1"/>
                </a:solidFill>
              </a:rPr>
              <a:t>“Documentary”</a:t>
            </a:r>
          </a:p>
          <a:p>
            <a:pPr lvl="1"/>
            <a:r>
              <a:rPr lang="en-US" sz="2000">
                <a:solidFill>
                  <a:schemeClr val="bg1"/>
                </a:solidFill>
              </a:rPr>
              <a:t>Acted comedy is portrayed as a documentary.</a:t>
            </a:r>
          </a:p>
          <a:p>
            <a:pPr lvl="2"/>
            <a:r>
              <a:rPr lang="en-US">
                <a:solidFill>
                  <a:schemeClr val="bg1"/>
                </a:solidFill>
              </a:rPr>
              <a:t>Subjectivity of the camera </a:t>
            </a:r>
            <a:r>
              <a:rPr lang="en-US">
                <a:solidFill>
                  <a:schemeClr val="bg1"/>
                </a:solidFill>
                <a:sym typeface="Wingdings" panose="05000000000000000000" pitchFamily="2" charset="2"/>
              </a:rPr>
              <a:t> Acting to “denote” a documentary</a:t>
            </a:r>
            <a:endParaRPr lang="en-US">
              <a:solidFill>
                <a:schemeClr val="bg1"/>
              </a:solidFill>
            </a:endParaRPr>
          </a:p>
        </p:txBody>
      </p:sp>
      <p:pic>
        <p:nvPicPr>
          <p:cNvPr id="5" name="Picture 4" descr="A person standing in front of a window&#10;&#10;Description automatically generated">
            <a:extLst>
              <a:ext uri="{FF2B5EF4-FFF2-40B4-BE49-F238E27FC236}">
                <a16:creationId xmlns:a16="http://schemas.microsoft.com/office/drawing/2014/main" id="{57972942-3C77-48AF-930D-BC5BF841AE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0716" y="1512459"/>
            <a:ext cx="6596652" cy="367763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DDEF398-7C9D-4CDD-B450-B75D2DA9EEC8}"/>
              </a:ext>
            </a:extLst>
          </p:cNvPr>
          <p:cNvSpPr txBox="1"/>
          <p:nvPr/>
        </p:nvSpPr>
        <p:spPr>
          <a:xfrm>
            <a:off x="5110716" y="4822329"/>
            <a:ext cx="6596652" cy="367763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</p:spPr>
        <p:txBody>
          <a:bodyPr wrap="square" rtlCol="0">
            <a:normAutofit/>
          </a:bodyPr>
          <a:lstStyle/>
          <a:p>
            <a:pPr algn="ctr">
              <a:spcAft>
                <a:spcPts val="600"/>
              </a:spcAft>
            </a:pPr>
            <a:r>
              <a:rPr lang="en-US" sz="1400">
                <a:solidFill>
                  <a:srgbClr val="FFFFFF"/>
                </a:solidFill>
              </a:rPr>
              <a:t>Brian, the boom operator in Season 9</a:t>
            </a:r>
          </a:p>
        </p:txBody>
      </p:sp>
    </p:spTree>
    <p:extLst>
      <p:ext uri="{BB962C8B-B14F-4D97-AF65-F5344CB8AC3E}">
        <p14:creationId xmlns:p14="http://schemas.microsoft.com/office/powerpoint/2010/main" val="29490791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98ED85F-DCEE-4B50-802E-71A6E3E12B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0" cap="sq" cmpd="thinThick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BAE806-B110-4568-AF46-907851FEB7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31825"/>
            <a:ext cx="10515600" cy="1325563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bg1"/>
                </a:solidFill>
              </a:rPr>
              <a:t>Pose with Objects (Supports next section)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8E35B83-1EC3-4F87-9D54-D863463351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97636" y="1957388"/>
            <a:ext cx="10396728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79F1C2-FB59-48F6-9713-862CA2FE6A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69173"/>
            <a:ext cx="10515600" cy="3659988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Pose: Characters designed to amplify personalities and backgrounds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Example: Dwight, Angela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Objects: Setting is an office in Scranton, PA. Paper is a frequent item alongside random memento objects and pop culture references.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Michael Scott’s Desk, Homer Simpson in the main office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Combined: Counter visualizes avg American Job</a:t>
            </a:r>
          </a:p>
        </p:txBody>
      </p:sp>
    </p:spTree>
    <p:extLst>
      <p:ext uri="{BB962C8B-B14F-4D97-AF65-F5344CB8AC3E}">
        <p14:creationId xmlns:p14="http://schemas.microsoft.com/office/powerpoint/2010/main" val="14022572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96882" y="280374"/>
            <a:ext cx="11438793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4A1D971-F5D2-40FA-9DA1-6957FC3327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351" y="433545"/>
            <a:ext cx="11139854" cy="93044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>
                <a:solidFill>
                  <a:srgbClr val="FFFFFF"/>
                </a:solidFill>
              </a:rPr>
              <a:t>Example images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30078" y="1522292"/>
            <a:ext cx="77724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Content Placeholder 7" descr="A group of people sitting at a desk&#10;&#10;Description automatically generated">
            <a:extLst>
              <a:ext uri="{FF2B5EF4-FFF2-40B4-BE49-F238E27FC236}">
                <a16:creationId xmlns:a16="http://schemas.microsoft.com/office/drawing/2014/main" id="{8470C29B-5474-4803-AABE-32B68F91D71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567" y="2891160"/>
            <a:ext cx="5455917" cy="3068952"/>
          </a:xfrm>
          <a:prstGeom prst="rect">
            <a:avLst/>
          </a:prstGeom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B146403-F3D6-484B-B2ED-97F9565D03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116278" y="2596836"/>
            <a:ext cx="0" cy="3657600"/>
          </a:xfrm>
          <a:prstGeom prst="line">
            <a:avLst/>
          </a:prstGeom>
          <a:ln w="101600" cmpd="dbl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Content Placeholder 5" descr="A person sitting at a desk&#10;&#10;Description automatically generated">
            <a:extLst>
              <a:ext uri="{FF2B5EF4-FFF2-40B4-BE49-F238E27FC236}">
                <a16:creationId xmlns:a16="http://schemas.microsoft.com/office/drawing/2014/main" id="{3FCE1CF6-C5CF-4851-B6F3-728A9BA23CD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5073" y="3068477"/>
            <a:ext cx="5455917" cy="2714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3136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98ED85F-DCEE-4B50-802E-71A6E3E12B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0" cap="sq" cmpd="thinThick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1FE239-FF66-4521-8CA1-CEA03F0EF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31825"/>
            <a:ext cx="10515600" cy="1325563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bg1"/>
                </a:solidFill>
              </a:rPr>
              <a:t>Photogenia with Syntax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8E35B83-1EC3-4F87-9D54-D863463351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97636" y="1957388"/>
            <a:ext cx="10396728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C2932B-7C90-42A6-B713-E995D07B2D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69173"/>
            <a:ext cx="10515600" cy="3659988"/>
          </a:xfrm>
        </p:spPr>
        <p:txBody>
          <a:bodyPr>
            <a:normAutofit/>
          </a:bodyPr>
          <a:lstStyle/>
          <a:p>
            <a:r>
              <a:rPr lang="en-US" sz="2200" dirty="0" err="1">
                <a:solidFill>
                  <a:schemeClr val="bg1"/>
                </a:solidFill>
              </a:rPr>
              <a:t>Photogenia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>
                <a:solidFill>
                  <a:schemeClr val="bg1"/>
                </a:solidFill>
                <a:sym typeface="Wingdings" panose="05000000000000000000" pitchFamily="2" charset="2"/>
              </a:rPr>
              <a:t> Film unsteadiness: showcasing film crew’s hand</a:t>
            </a:r>
          </a:p>
          <a:p>
            <a:pPr lvl="1"/>
            <a:r>
              <a:rPr lang="en-US" sz="2200" dirty="0">
                <a:solidFill>
                  <a:schemeClr val="bg1"/>
                </a:solidFill>
                <a:sym typeface="Wingdings" panose="05000000000000000000" pitchFamily="2" charset="2"/>
              </a:rPr>
              <a:t>Reminder of Surveillance</a:t>
            </a:r>
          </a:p>
          <a:p>
            <a:pPr lvl="1"/>
            <a:r>
              <a:rPr lang="en-US" sz="2200" dirty="0">
                <a:solidFill>
                  <a:schemeClr val="bg1"/>
                </a:solidFill>
                <a:sym typeface="Wingdings" panose="05000000000000000000" pitchFamily="2" charset="2"/>
              </a:rPr>
              <a:t>Sometimes Object coincides with this (Example: Boom Mics)</a:t>
            </a:r>
          </a:p>
          <a:p>
            <a:endParaRPr lang="en-US" sz="2200" dirty="0">
              <a:solidFill>
                <a:schemeClr val="bg1"/>
              </a:solidFill>
              <a:sym typeface="Wingdings" panose="05000000000000000000" pitchFamily="2" charset="2"/>
            </a:endParaRPr>
          </a:p>
          <a:p>
            <a:r>
              <a:rPr lang="en-US" sz="2200" dirty="0">
                <a:solidFill>
                  <a:schemeClr val="bg1"/>
                </a:solidFill>
                <a:sym typeface="Wingdings" panose="05000000000000000000" pitchFamily="2" charset="2"/>
              </a:rPr>
              <a:t>Syntax: Showcases varying levels of acceptance of the film crew.</a:t>
            </a:r>
          </a:p>
          <a:p>
            <a:endParaRPr lang="en-US" sz="2200" dirty="0">
              <a:solidFill>
                <a:schemeClr val="bg1"/>
              </a:solidFill>
              <a:sym typeface="Wingdings" panose="05000000000000000000" pitchFamily="2" charset="2"/>
            </a:endParaRPr>
          </a:p>
          <a:p>
            <a:r>
              <a:rPr lang="en-US" sz="2200" dirty="0">
                <a:solidFill>
                  <a:schemeClr val="bg1"/>
                </a:solidFill>
                <a:sym typeface="Wingdings" panose="05000000000000000000" pitchFamily="2" charset="2"/>
              </a:rPr>
              <a:t>Combined: Overlaps the reminders of surveillance while blurring the lines of acceptance that those being surveilled showcase.</a:t>
            </a:r>
          </a:p>
          <a:p>
            <a:pPr lvl="1"/>
            <a:r>
              <a:rPr lang="en-US" sz="2200" dirty="0">
                <a:solidFill>
                  <a:schemeClr val="bg1"/>
                </a:solidFill>
                <a:sym typeface="Wingdings" panose="05000000000000000000" pitchFamily="2" charset="2"/>
              </a:rPr>
              <a:t>Counter visual of surveillance purposes</a:t>
            </a:r>
            <a:endParaRPr lang="en-US" sz="2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04287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98ED85F-DCEE-4B50-802E-71A6E3E12B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0" cap="sq" cmpd="thinThick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FB2A2F2-E941-4AF2-9C00-99C56FC8C6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31825"/>
            <a:ext cx="10515600" cy="1325563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bg1"/>
                </a:solidFill>
              </a:rPr>
              <a:t>On the topic of Surveillance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8E35B83-1EC3-4F87-9D54-D863463351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97636" y="1957388"/>
            <a:ext cx="10396728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1A1FA3-FB1A-403D-AA74-5CDA4C37F1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69173"/>
            <a:ext cx="10515600" cy="3659988"/>
          </a:xfrm>
        </p:spPr>
        <p:txBody>
          <a:bodyPr>
            <a:normAutofit/>
          </a:bodyPr>
          <a:lstStyle/>
          <a:p>
            <a:r>
              <a:rPr lang="en-US" sz="2200">
                <a:solidFill>
                  <a:schemeClr val="bg1"/>
                </a:solidFill>
              </a:rPr>
              <a:t>Creation of an exciting, comedic work life that is surveilled by film documentary crew </a:t>
            </a:r>
            <a:r>
              <a:rPr lang="en-US" sz="2200" i="1">
                <a:solidFill>
                  <a:schemeClr val="bg1"/>
                </a:solidFill>
              </a:rPr>
              <a:t>and </a:t>
            </a:r>
            <a:r>
              <a:rPr lang="en-US" sz="2200">
                <a:solidFill>
                  <a:schemeClr val="bg1"/>
                </a:solidFill>
              </a:rPr>
              <a:t>levels of acceptance of surveillance</a:t>
            </a:r>
          </a:p>
          <a:p>
            <a:endParaRPr lang="en-US" sz="2200">
              <a:solidFill>
                <a:schemeClr val="bg1"/>
              </a:solidFill>
            </a:endParaRPr>
          </a:p>
          <a:p>
            <a:r>
              <a:rPr lang="en-US" sz="2200">
                <a:solidFill>
                  <a:schemeClr val="bg1"/>
                </a:solidFill>
              </a:rPr>
              <a:t>Entertainment-based stereotype of surveillance </a:t>
            </a:r>
          </a:p>
          <a:p>
            <a:pPr lvl="1"/>
            <a:r>
              <a:rPr lang="en-US" sz="2200">
                <a:solidFill>
                  <a:schemeClr val="bg1"/>
                </a:solidFill>
              </a:rPr>
              <a:t>Pushes the acceptance of surveillance in our own culture</a:t>
            </a:r>
          </a:p>
          <a:p>
            <a:pPr marL="0" indent="0">
              <a:buNone/>
            </a:pPr>
            <a:endParaRPr lang="en-US" sz="2200">
              <a:solidFill>
                <a:schemeClr val="bg1"/>
              </a:solidFill>
            </a:endParaRPr>
          </a:p>
          <a:p>
            <a:r>
              <a:rPr lang="en-US" sz="2200">
                <a:solidFill>
                  <a:schemeClr val="bg1"/>
                </a:solidFill>
              </a:rPr>
              <a:t>“Surveillance Culture: Engagement, Exposure, and Ethics in Digital Modernity” by David Lyon</a:t>
            </a:r>
          </a:p>
          <a:p>
            <a:pPr lvl="1"/>
            <a:r>
              <a:rPr lang="en-US" sz="2200">
                <a:solidFill>
                  <a:schemeClr val="bg1"/>
                </a:solidFill>
              </a:rPr>
              <a:t>Fear, familiarity, and entertainment</a:t>
            </a:r>
          </a:p>
        </p:txBody>
      </p:sp>
    </p:spTree>
    <p:extLst>
      <p:ext uri="{BB962C8B-B14F-4D97-AF65-F5344CB8AC3E}">
        <p14:creationId xmlns:p14="http://schemas.microsoft.com/office/powerpoint/2010/main" val="11320264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98ED85F-DCEE-4B50-802E-71A6E3E12B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0" cap="sq" cmpd="thinThick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FB2A2F2-E941-4AF2-9C00-99C56FC8C6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318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Works Cited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8E35B83-1EC3-4F87-9D54-D863463351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97636" y="1957388"/>
            <a:ext cx="10396728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1A1FA3-FB1A-403D-AA74-5CDA4C37F1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69173"/>
            <a:ext cx="10515600" cy="3659988"/>
          </a:xfrm>
        </p:spPr>
        <p:txBody>
          <a:bodyPr>
            <a:normAutofit/>
          </a:bodyPr>
          <a:lstStyle/>
          <a:p>
            <a:r>
              <a:rPr lang="en-US" sz="2200" dirty="0">
                <a:solidFill>
                  <a:schemeClr val="bg1"/>
                </a:solidFill>
              </a:rPr>
              <a:t>Lyon, David. (2017). </a:t>
            </a:r>
            <a:r>
              <a:rPr lang="en-US" sz="2200" i="1" dirty="0">
                <a:solidFill>
                  <a:schemeClr val="bg1"/>
                </a:solidFill>
              </a:rPr>
              <a:t>Surveillance Culture: Engagement, Exposure, and Ethics in Digital Modernity</a:t>
            </a:r>
            <a:r>
              <a:rPr lang="en-US" sz="2200" dirty="0">
                <a:solidFill>
                  <a:schemeClr val="bg1"/>
                </a:solidFill>
              </a:rPr>
              <a:t>. International Journal of Communication. P 289</a:t>
            </a:r>
          </a:p>
          <a:p>
            <a:r>
              <a:rPr lang="en-US" sz="2200" dirty="0">
                <a:solidFill>
                  <a:schemeClr val="bg1"/>
                </a:solidFill>
              </a:rPr>
              <a:t>Barthes, Roland. “The Photographic Message.” A Barthes Reader. P 199-204</a:t>
            </a:r>
          </a:p>
        </p:txBody>
      </p:sp>
    </p:spTree>
    <p:extLst>
      <p:ext uri="{BB962C8B-B14F-4D97-AF65-F5344CB8AC3E}">
        <p14:creationId xmlns:p14="http://schemas.microsoft.com/office/powerpoint/2010/main" val="28952479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98ED85F-DCEE-4B50-802E-71A6E3E12B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0" cap="sq" cmpd="thinThick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CE172C0-14F0-4651-A365-5AE60F45AA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31825"/>
            <a:ext cx="10515600" cy="1325563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bg1"/>
                </a:solidFill>
              </a:rPr>
              <a:t>A note on my explication of </a:t>
            </a:r>
            <a:r>
              <a:rPr lang="en-US" i="1">
                <a:solidFill>
                  <a:schemeClr val="bg1"/>
                </a:solidFill>
              </a:rPr>
              <a:t>The Office</a:t>
            </a:r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8E35B83-1EC3-4F87-9D54-D863463351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97636" y="1957388"/>
            <a:ext cx="10396728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24963F-8150-4702-BE48-70C4BB85A8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69173"/>
            <a:ext cx="10515600" cy="3659988"/>
          </a:xfrm>
        </p:spPr>
        <p:txBody>
          <a:bodyPr>
            <a:norm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Because it is 9 seasons long, my explication focuses more on overarching qualities and certain examples rather than the collection of specific plots</a:t>
            </a:r>
          </a:p>
          <a:p>
            <a:endParaRPr lang="en-US" sz="2400">
              <a:solidFill>
                <a:schemeClr val="bg1"/>
              </a:solidFill>
            </a:endParaRPr>
          </a:p>
          <a:p>
            <a:r>
              <a:rPr lang="en-US" sz="2400">
                <a:solidFill>
                  <a:schemeClr val="bg1"/>
                </a:solidFill>
              </a:rPr>
              <a:t>This lecture is meant for an audience that has watched the show in its entirety. There may be spoilers for those who have not watched it.</a:t>
            </a:r>
          </a:p>
        </p:txBody>
      </p:sp>
    </p:spTree>
    <p:extLst>
      <p:ext uri="{BB962C8B-B14F-4D97-AF65-F5344CB8AC3E}">
        <p14:creationId xmlns:p14="http://schemas.microsoft.com/office/powerpoint/2010/main" val="20226601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98ED85F-DCEE-4B50-802E-71A6E3E12B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0" cap="sq" cmpd="thinThick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0D50603-5A6E-4F92-8949-ACB2A141C6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31825"/>
            <a:ext cx="10515600" cy="1325563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bg1"/>
                </a:solidFill>
              </a:rPr>
              <a:t>What is </a:t>
            </a:r>
            <a:r>
              <a:rPr lang="en-US" i="1">
                <a:solidFill>
                  <a:schemeClr val="bg1"/>
                </a:solidFill>
              </a:rPr>
              <a:t>The Office</a:t>
            </a:r>
            <a:r>
              <a:rPr lang="en-US">
                <a:solidFill>
                  <a:schemeClr val="bg1"/>
                </a:solidFill>
              </a:rPr>
              <a:t>?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8E35B83-1EC3-4F87-9D54-D863463351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97636" y="1957388"/>
            <a:ext cx="10396728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713950-FED7-4627-87E0-169B87E94F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69173"/>
            <a:ext cx="10515600" cy="3659988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“Mockumentary”: Based on documentary crew filming a fictional paper company branch.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Romantic Comedy: Comedic story plots combined with long overarching plots with relationships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Scenes are primarily composed of paper company office and sometimes outside of that office space. Based in Scranton, PA</a:t>
            </a:r>
          </a:p>
        </p:txBody>
      </p:sp>
    </p:spTree>
    <p:extLst>
      <p:ext uri="{BB962C8B-B14F-4D97-AF65-F5344CB8AC3E}">
        <p14:creationId xmlns:p14="http://schemas.microsoft.com/office/powerpoint/2010/main" val="11212604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B8D412AD-9CF4-4510-97DC-34D6CC8308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643467" y="691992"/>
            <a:ext cx="4025724" cy="5522542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D75E3DF-7029-4F06-9B8C-7E11C7944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2054" y="1019503"/>
            <a:ext cx="3424790" cy="206528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Denotation </a:t>
            </a:r>
            <a:br>
              <a:rPr lang="en-US" sz="4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4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of Camera Footage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8FC89CA-47F1-4934-B283-0E52680A13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20600" y="3163562"/>
            <a:ext cx="3108960" cy="0"/>
          </a:xfrm>
          <a:prstGeom prst="line">
            <a:avLst/>
          </a:prstGeom>
          <a:ln w="22225">
            <a:solidFill>
              <a:srgbClr val="E7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BBD974-F52C-45E6-8584-21BC7BC335F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72056" y="3247283"/>
            <a:ext cx="3147848" cy="222860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1800" dirty="0">
                <a:solidFill>
                  <a:srgbClr val="FFFFFF"/>
                </a:solidFill>
              </a:rPr>
              <a:t>Interviews with Characters</a:t>
            </a:r>
          </a:p>
          <a:p>
            <a:pPr lvl="1"/>
            <a:r>
              <a:rPr lang="en-US" sz="1800" dirty="0">
                <a:solidFill>
                  <a:srgbClr val="FFFFFF"/>
                </a:solidFill>
              </a:rPr>
              <a:t>Otherwise known as talking heads</a:t>
            </a:r>
          </a:p>
          <a:p>
            <a:pPr lvl="1"/>
            <a:r>
              <a:rPr lang="en-US" sz="1800" dirty="0">
                <a:solidFill>
                  <a:srgbClr val="FFFFFF"/>
                </a:solidFill>
              </a:rPr>
              <a:t>True reactions, sometimes juicy details, comedic</a:t>
            </a:r>
          </a:p>
          <a:p>
            <a:pPr lvl="1"/>
            <a:r>
              <a:rPr lang="en-US" sz="1400" dirty="0">
                <a:solidFill>
                  <a:srgbClr val="FFFFFF"/>
                </a:solidFill>
              </a:rPr>
              <a:t>Also: Some unawareness behind the talking head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4EC945CA-1929-4C67-BDFB-5FE67C59646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6539" y="1396864"/>
            <a:ext cx="6331994" cy="4135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9049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B8D412AD-9CF4-4510-97DC-34D6CC8308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643467" y="691992"/>
            <a:ext cx="4025724" cy="5522542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D75E3DF-7029-4F06-9B8C-7E11C7944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2054" y="1019503"/>
            <a:ext cx="3424790" cy="206528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dirty="0">
                <a:solidFill>
                  <a:schemeClr val="bg1"/>
                </a:solidFill>
              </a:rPr>
              <a:t>Denotation of Camera Footage </a:t>
            </a:r>
            <a:r>
              <a:rPr lang="en-US" sz="4000" i="1" dirty="0">
                <a:solidFill>
                  <a:schemeClr val="bg1"/>
                </a:solidFill>
              </a:rPr>
              <a:t>Cont.</a:t>
            </a:r>
            <a:endParaRPr lang="en-US" sz="4000" kern="1200" dirty="0"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8FC89CA-47F1-4934-B283-0E52680A13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20600" y="3163562"/>
            <a:ext cx="3108960" cy="0"/>
          </a:xfrm>
          <a:prstGeom prst="line">
            <a:avLst/>
          </a:prstGeom>
          <a:ln w="22225">
            <a:solidFill>
              <a:srgbClr val="E7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BBD974-F52C-45E6-8584-21BC7BC335F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72056" y="3247283"/>
            <a:ext cx="3147848" cy="2228608"/>
          </a:xfr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r>
              <a:rPr lang="en-US" dirty="0">
                <a:solidFill>
                  <a:schemeClr val="bg1"/>
                </a:solidFill>
              </a:rPr>
              <a:t>Regular Documentation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This is reserved for regular happenings in the office. 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Still some awareness of camera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Comedic scenes most prominent here</a:t>
            </a:r>
          </a:p>
          <a:p>
            <a:endParaRPr lang="en-US" sz="1800" dirty="0">
              <a:solidFill>
                <a:srgbClr val="FFFFFF"/>
              </a:solidFill>
            </a:endParaRPr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9A61ED0D-6DD1-4B24-ADC1-CE5A991BC44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1258094"/>
            <a:ext cx="5558858" cy="4323556"/>
          </a:xfrm>
        </p:spPr>
      </p:pic>
    </p:spTree>
    <p:extLst>
      <p:ext uri="{BB962C8B-B14F-4D97-AF65-F5344CB8AC3E}">
        <p14:creationId xmlns:p14="http://schemas.microsoft.com/office/powerpoint/2010/main" val="10533354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CEB41C5C-0F34-4DDA-9D7C-5E717F35F6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384" y="303591"/>
            <a:ext cx="4334256" cy="58967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0" cap="sq" cmpd="thinThick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98B5226-547E-433F-BD44-1986C7B2CE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640263"/>
            <a:ext cx="3822192" cy="134497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1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Denotation of Camera Footage </a:t>
            </a:r>
            <a:r>
              <a:rPr lang="en-US" sz="3100" i="1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Cont.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7E1E5E6-F385-4E9C-B201-BA5BDE5CAD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04088" y="2050687"/>
            <a:ext cx="3685032" cy="0"/>
          </a:xfrm>
          <a:prstGeom prst="line">
            <a:avLst/>
          </a:prstGeom>
          <a:ln w="22225">
            <a:solidFill>
              <a:srgbClr val="E7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4F8F78-E896-4C25-B29B-E5EC14F711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93610" y="2121763"/>
            <a:ext cx="3822192" cy="3773010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000">
                <a:solidFill>
                  <a:schemeClr val="bg1"/>
                </a:solidFill>
              </a:rPr>
              <a:t>“Spy Cam”</a:t>
            </a:r>
          </a:p>
          <a:p>
            <a:pPr lvl="1"/>
            <a:r>
              <a:rPr lang="en-US" sz="2000">
                <a:solidFill>
                  <a:schemeClr val="bg1"/>
                </a:solidFill>
              </a:rPr>
              <a:t>Captures scenes with no character awareness</a:t>
            </a:r>
          </a:p>
          <a:p>
            <a:pPr lvl="1"/>
            <a:r>
              <a:rPr lang="en-US" sz="2000">
                <a:solidFill>
                  <a:schemeClr val="bg1"/>
                </a:solidFill>
              </a:rPr>
              <a:t>Often “plot drivers”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77DFC33B-3EE0-41E2-9970-FA66EE8F421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0716" y="1494110"/>
            <a:ext cx="6596652" cy="3714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0337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xample of footage types">
            <a:hlinkClick r:id="" action="ppaction://media"/>
            <a:extLst>
              <a:ext uri="{FF2B5EF4-FFF2-40B4-BE49-F238E27FC236}">
                <a16:creationId xmlns:a16="http://schemas.microsoft.com/office/drawing/2014/main" id="{B87CDAC1-C897-4487-A75D-AD9074EF54E9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276" cy="6858000"/>
          </a:xfrm>
        </p:spPr>
      </p:pic>
    </p:spTree>
    <p:extLst>
      <p:ext uri="{BB962C8B-B14F-4D97-AF65-F5344CB8AC3E}">
        <p14:creationId xmlns:p14="http://schemas.microsoft.com/office/powerpoint/2010/main" val="3675088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94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98ED85F-DCEE-4B50-802E-71A6E3E12B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0" cap="sq" cmpd="thinThick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809C01-E506-47BE-ACDD-8011B3E59F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31825"/>
            <a:ext cx="10515600" cy="1325563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bg1"/>
                </a:solidFill>
              </a:rPr>
              <a:t>Other important factors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8E35B83-1EC3-4F87-9D54-D863463351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97636" y="1957388"/>
            <a:ext cx="10396728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A45885-24C9-4233-8C98-473F39E907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69173"/>
            <a:ext cx="10515600" cy="3659988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Average/narrative visual of Characters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Setting is a paper company </a:t>
            </a:r>
            <a:r>
              <a:rPr lang="en-US" sz="2400" dirty="0">
                <a:solidFill>
                  <a:schemeClr val="bg1"/>
                </a:solidFill>
                <a:sym typeface="Wingdings" panose="05000000000000000000" pitchFamily="2" charset="2"/>
              </a:rPr>
              <a:t> Office setting with toys </a:t>
            </a:r>
          </a:p>
          <a:p>
            <a:endParaRPr lang="en-US" sz="2400" dirty="0">
              <a:solidFill>
                <a:schemeClr val="bg1"/>
              </a:solidFill>
              <a:sym typeface="Wingdings" panose="05000000000000000000" pitchFamily="2" charset="2"/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Syntax of Romance, Comedy, Plot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Camera handling is loose </a:t>
            </a:r>
            <a:r>
              <a:rPr lang="en-US" sz="2400" dirty="0">
                <a:solidFill>
                  <a:schemeClr val="bg1"/>
                </a:solidFill>
                <a:sym typeface="Wingdings" panose="05000000000000000000" pitchFamily="2" charset="2"/>
              </a:rPr>
              <a:t> </a:t>
            </a:r>
            <a:r>
              <a:rPr lang="en-US" sz="2400" dirty="0">
                <a:solidFill>
                  <a:schemeClr val="bg1"/>
                </a:solidFill>
              </a:rPr>
              <a:t>documentary film crew</a:t>
            </a:r>
          </a:p>
        </p:txBody>
      </p:sp>
    </p:spTree>
    <p:extLst>
      <p:ext uri="{BB962C8B-B14F-4D97-AF65-F5344CB8AC3E}">
        <p14:creationId xmlns:p14="http://schemas.microsoft.com/office/powerpoint/2010/main" val="26856979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0336F8-7624-4219-84E5-19D4BE3DBC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of Character Personality into Design</a:t>
            </a:r>
          </a:p>
        </p:txBody>
      </p:sp>
      <p:pic>
        <p:nvPicPr>
          <p:cNvPr id="4" name="Online Media 3" title="Dwight's Fitness Orb  - The Office US">
            <a:hlinkClick r:id="" action="ppaction://media"/>
            <a:extLst>
              <a:ext uri="{FF2B5EF4-FFF2-40B4-BE49-F238E27FC236}">
                <a16:creationId xmlns:a16="http://schemas.microsoft.com/office/drawing/2014/main" id="{A09E3997-C2BC-4048-B8FE-06A7E488EAB5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228850" y="1825625"/>
            <a:ext cx="7735888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430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2571</TotalTime>
  <Words>579</Words>
  <Application>Microsoft Office PowerPoint</Application>
  <PresentationFormat>Widescreen</PresentationFormat>
  <Paragraphs>92</Paragraphs>
  <Slides>16</Slides>
  <Notes>15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Office Theme</vt:lpstr>
      <vt:lpstr>The Office</vt:lpstr>
      <vt:lpstr>A note on my explication of The Office</vt:lpstr>
      <vt:lpstr>What is The Office?</vt:lpstr>
      <vt:lpstr>Denotation  of Camera Footage</vt:lpstr>
      <vt:lpstr>Denotation of Camera Footage Cont.</vt:lpstr>
      <vt:lpstr>Denotation of Camera Footage Cont.</vt:lpstr>
      <vt:lpstr>PowerPoint Presentation</vt:lpstr>
      <vt:lpstr>Other important factors</vt:lpstr>
      <vt:lpstr>Example of Character Personality into Design</vt:lpstr>
      <vt:lpstr>Connotation</vt:lpstr>
      <vt:lpstr>Trick Effects</vt:lpstr>
      <vt:lpstr>Pose with Objects (Supports next section)</vt:lpstr>
      <vt:lpstr>Example images</vt:lpstr>
      <vt:lpstr>Photogenia with Syntax</vt:lpstr>
      <vt:lpstr>On the topic of Surveillance</vt:lpstr>
      <vt:lpstr>Works Cited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Office</dc:title>
  <dc:creator>Sarah Heikkinen</dc:creator>
  <cp:lastModifiedBy>Sarah Heikkinen</cp:lastModifiedBy>
  <cp:revision>4</cp:revision>
  <dcterms:created xsi:type="dcterms:W3CDTF">2020-03-31T00:06:52Z</dcterms:created>
  <dcterms:modified xsi:type="dcterms:W3CDTF">2020-04-01T20:58:38Z</dcterms:modified>
</cp:coreProperties>
</file>