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9144000" cy="5143500" type="screen16x9"/>
  <p:notesSz cx="6858000" cy="9144000"/>
  <p:embeddedFontLst>
    <p:embeddedFont>
      <p:font typeface="Helvetica Neue" panose="02000503000000020004" pitchFamily="2" charset="0"/>
      <p:regular r:id="rId12"/>
      <p:bold r:id="rId13"/>
      <p:italic r:id="rId14"/>
      <p:boldItalic r:id="rId1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04"/>
    <p:restoredTop sz="69139"/>
  </p:normalViewPr>
  <p:slideViewPr>
    <p:cSldViewPr snapToGrid="0">
      <p:cViewPr varScale="1">
        <p:scale>
          <a:sx n="176" d="100"/>
          <a:sy n="176" d="100"/>
        </p:scale>
        <p:origin x="464" y="18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722a8e17f1_0_2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722a8e17f1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457200" algn="l" rtl="0">
              <a:lnSpc>
                <a:spcPct val="115000"/>
              </a:lnSpc>
              <a:spcBef>
                <a:spcPts val="1200"/>
              </a:spcBef>
              <a:spcAft>
                <a:spcPts val="0"/>
              </a:spcAft>
              <a:buClr>
                <a:schemeClr val="dk1"/>
              </a:buClr>
              <a:buSzPts val="1100"/>
              <a:buFont typeface="Arial"/>
              <a:buNone/>
            </a:pPr>
            <a:r>
              <a:rPr lang="en" sz="1200" i="1" dirty="0">
                <a:solidFill>
                  <a:schemeClr val="dk1"/>
                </a:solidFill>
                <a:latin typeface="Helvetica Neue"/>
                <a:ea typeface="Helvetica Neue"/>
                <a:cs typeface="Helvetica Neue"/>
                <a:sym typeface="Helvetica Neue"/>
              </a:rPr>
              <a:t>But I’m Cheerleader</a:t>
            </a:r>
            <a:r>
              <a:rPr lang="en" sz="1200" dirty="0">
                <a:solidFill>
                  <a:schemeClr val="dk1"/>
                </a:solidFill>
                <a:latin typeface="Helvetica Neue"/>
                <a:ea typeface="Helvetica Neue"/>
                <a:cs typeface="Helvetica Neue"/>
                <a:sym typeface="Helvetica Neue"/>
              </a:rPr>
              <a:t> tells the story of a teenager named Megan who’s parents send her to a gay conversion camp called True Directions. It isn’t until being sent to conversion therapy that Megan realizes that she is gay. The film relies on satire, to critique gay conversion therapy. In my paper I use theories like Louis Althusser’s interpellation and Roland Barthes’ denotative, connotative, and the myth, to analyze how this film uses a satirical five step gay conversion therapy program to critique heteronormativity.</a:t>
            </a:r>
            <a:endParaRPr sz="1200" dirty="0">
              <a:solidFill>
                <a:schemeClr val="dk1"/>
              </a:solidFill>
              <a:latin typeface="Helvetica Neue"/>
              <a:ea typeface="Helvetica Neue"/>
              <a:cs typeface="Helvetica Neue"/>
              <a:sym typeface="Helvetica Neue"/>
            </a:endParaRPr>
          </a:p>
          <a:p>
            <a:pPr marL="0" lvl="0" indent="0" algn="l" rtl="0">
              <a:spcBef>
                <a:spcPts val="1200"/>
              </a:spcBef>
              <a:spcAft>
                <a:spcPts val="0"/>
              </a:spcAft>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722a8e17f1_0_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 name="Google Shape;61;g722a8e17f1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g82b3f75e14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 name="Google Shape;67;g82b3f75e1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Clr>
                <a:schemeClr val="dk1"/>
              </a:buClr>
              <a:buSzPts val="1100"/>
              <a:buFont typeface="Arial"/>
              <a:buNone/>
            </a:pPr>
            <a:r>
              <a:rPr lang="en" sz="1200">
                <a:solidFill>
                  <a:schemeClr val="dk1"/>
                </a:solidFill>
                <a:latin typeface="Helvetica Neue"/>
                <a:ea typeface="Helvetica Neue"/>
                <a:cs typeface="Helvetica Neue"/>
                <a:sym typeface="Helvetica Neue"/>
              </a:rPr>
              <a:t>In this scene, Megan’s friends, parents, as well as a representative of True Directions hold an intervention for her. Megan is confused by the allegation that she is gay, so her parents give her examples like eating tofu and being a fan of Melissa Etheridge to explain their suspicions.</a:t>
            </a:r>
            <a:endParaRPr sz="1200">
              <a:latin typeface="Helvetica Neue"/>
              <a:ea typeface="Helvetica Neue"/>
              <a:cs typeface="Helvetica Neue"/>
              <a:sym typeface="Helvetica Neue"/>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g82b3f75e14_0_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 name="Google Shape;74;g82b3f75e14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Clr>
                <a:schemeClr val="dk1"/>
              </a:buClr>
              <a:buSzPts val="1100"/>
              <a:buFont typeface="Arial"/>
              <a:buNone/>
            </a:pPr>
            <a:r>
              <a:rPr lang="en" sz="1200">
                <a:solidFill>
                  <a:schemeClr val="dk1"/>
                </a:solidFill>
                <a:latin typeface="Helvetica Neue"/>
                <a:ea typeface="Helvetica Neue"/>
                <a:cs typeface="Helvetica Neue"/>
                <a:sym typeface="Helvetica Neue"/>
              </a:rPr>
              <a:t>True Directions follows a “five step program” in order to unlearn “homosexual tendencies”. The film uses behaviors that are considered traditional within a heteronormative ideology to make it’s critique/mockery.</a:t>
            </a:r>
            <a:endParaRPr sz="1200">
              <a:latin typeface="Helvetica Neue"/>
              <a:ea typeface="Helvetica Neue"/>
              <a:cs typeface="Helvetica Neue"/>
              <a:sym typeface="Helvetica Neue"/>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g722a8e17f1_0_2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 name="Google Shape;80;g722a8e17f1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a:solidFill>
                  <a:schemeClr val="dk1"/>
                </a:solidFill>
                <a:latin typeface="Helvetica Neue"/>
                <a:ea typeface="Helvetica Neue"/>
                <a:cs typeface="Helvetica Neue"/>
                <a:sym typeface="Helvetica Neue"/>
              </a:rPr>
              <a:t>The foundation of the program is dependent on what actions and behaviors a heteronormative ideology have told us are our roles in a society and what should be natural to all of us. In other words, the program is relying on what this ideology has interpellated into a society at varying levels of consciousness. </a:t>
            </a:r>
            <a:endParaRPr sz="1200">
              <a:solidFill>
                <a:schemeClr val="dk1"/>
              </a:solidFill>
              <a:latin typeface="Helvetica Neue"/>
              <a:ea typeface="Helvetica Neue"/>
              <a:cs typeface="Helvetica Neue"/>
              <a:sym typeface="Helvetica Neue"/>
            </a:endParaRPr>
          </a:p>
          <a:p>
            <a:pPr marL="0" lvl="0" indent="0" algn="l" rtl="0">
              <a:spcBef>
                <a:spcPts val="120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g72861ee087_0_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1" name="Google Shape;91;g72861ee087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457200" algn="l" rtl="0">
              <a:lnSpc>
                <a:spcPct val="115000"/>
              </a:lnSpc>
              <a:spcBef>
                <a:spcPts val="1200"/>
              </a:spcBef>
              <a:spcAft>
                <a:spcPts val="1200"/>
              </a:spcAft>
              <a:buClr>
                <a:schemeClr val="dk1"/>
              </a:buClr>
              <a:buSzPts val="1100"/>
              <a:buFont typeface="Arial"/>
              <a:buNone/>
            </a:pPr>
            <a:r>
              <a:rPr lang="en" sz="1200" dirty="0">
                <a:solidFill>
                  <a:schemeClr val="dk1"/>
                </a:solidFill>
                <a:latin typeface="Helvetica Neue"/>
                <a:ea typeface="Helvetica Neue"/>
                <a:cs typeface="Helvetica Neue"/>
                <a:sym typeface="Helvetica Neue"/>
              </a:rPr>
              <a:t>Roland Barthes argues that when we don’t challenge the relationship between punctum and </a:t>
            </a:r>
            <a:r>
              <a:rPr lang="en" sz="1200" dirty="0" err="1">
                <a:solidFill>
                  <a:schemeClr val="dk1"/>
                </a:solidFill>
                <a:latin typeface="Helvetica Neue"/>
                <a:ea typeface="Helvetica Neue"/>
                <a:cs typeface="Helvetica Neue"/>
                <a:sym typeface="Helvetica Neue"/>
              </a:rPr>
              <a:t>studium</a:t>
            </a:r>
            <a:r>
              <a:rPr lang="en" sz="1200" dirty="0">
                <a:solidFill>
                  <a:schemeClr val="dk1"/>
                </a:solidFill>
                <a:latin typeface="Helvetica Neue"/>
                <a:ea typeface="Helvetica Neue"/>
                <a:cs typeface="Helvetica Neue"/>
                <a:sym typeface="Helvetica Neue"/>
              </a:rPr>
              <a:t> or denoted and connoted (the face value of something and the cultural significance), we create a myth. </a:t>
            </a:r>
            <a:endParaRPr sz="1200" dirty="0">
              <a:latin typeface="Helvetica Neue"/>
              <a:ea typeface="Helvetica Neue"/>
              <a:cs typeface="Helvetica Neue"/>
              <a:sym typeface="Helvetica Neue"/>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722a8e17f1_0_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722a8e17f1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dirty="0">
                <a:solidFill>
                  <a:schemeClr val="dk1"/>
                </a:solidFill>
                <a:latin typeface="Helvetica Neue"/>
                <a:ea typeface="Helvetica Neue"/>
                <a:cs typeface="Helvetica Neue"/>
                <a:sym typeface="Helvetica Neue"/>
              </a:rPr>
              <a:t>The kids being sent to True Directions are there to unlearn their queer identities which puts the conversion camp in a position to deem which behaviors are acceptable and natural. Since this function of the camp then fits </a:t>
            </a:r>
            <a:r>
              <a:rPr lang="en" sz="1200" dirty="0" err="1">
                <a:solidFill>
                  <a:schemeClr val="dk1"/>
                </a:solidFill>
                <a:latin typeface="Helvetica Neue"/>
                <a:ea typeface="Helvetica Neue"/>
                <a:cs typeface="Helvetica Neue"/>
                <a:sym typeface="Helvetica Neue"/>
              </a:rPr>
              <a:t>Barthe’s</a:t>
            </a:r>
            <a:r>
              <a:rPr lang="en" sz="1200" dirty="0">
                <a:solidFill>
                  <a:schemeClr val="dk1"/>
                </a:solidFill>
                <a:latin typeface="Helvetica Neue"/>
                <a:ea typeface="Helvetica Neue"/>
                <a:cs typeface="Helvetica Neue"/>
                <a:sym typeface="Helvetica Neue"/>
              </a:rPr>
              <a:t> definition of a </a:t>
            </a:r>
            <a:r>
              <a:rPr lang="en" sz="1200" i="1" dirty="0">
                <a:solidFill>
                  <a:schemeClr val="dk1"/>
                </a:solidFill>
                <a:latin typeface="Helvetica Neue"/>
                <a:ea typeface="Helvetica Neue"/>
                <a:cs typeface="Helvetica Neue"/>
                <a:sym typeface="Helvetica Neue"/>
              </a:rPr>
              <a:t>myth</a:t>
            </a:r>
            <a:r>
              <a:rPr lang="en" sz="1200" dirty="0">
                <a:solidFill>
                  <a:schemeClr val="dk1"/>
                </a:solidFill>
                <a:latin typeface="Helvetica Neue"/>
                <a:ea typeface="Helvetica Neue"/>
                <a:cs typeface="Helvetica Neue"/>
                <a:sym typeface="Helvetica Neue"/>
              </a:rPr>
              <a:t>, what imagery and language True Directions uses can then be looked at in the context of the denote and connote. </a:t>
            </a:r>
            <a:endParaRPr sz="1200" dirty="0">
              <a:solidFill>
                <a:schemeClr val="dk1"/>
              </a:solidFill>
              <a:latin typeface="Helvetica Neue"/>
              <a:ea typeface="Helvetica Neue"/>
              <a:cs typeface="Helvetica Neue"/>
              <a:sym typeface="Helvetica Neue"/>
            </a:endParaRPr>
          </a:p>
          <a:p>
            <a:pPr marL="0" lvl="0" indent="0" algn="l" rtl="0">
              <a:spcBef>
                <a:spcPts val="1200"/>
              </a:spcBef>
              <a:spcAft>
                <a:spcPts val="0"/>
              </a:spcAft>
              <a:buNone/>
            </a:pP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82b3f75e14_0_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82b3f75e14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1200"/>
              </a:spcAft>
              <a:buClr>
                <a:schemeClr val="dk1"/>
              </a:buClr>
              <a:buSzPts val="1100"/>
              <a:buFont typeface="Arial"/>
              <a:buNone/>
            </a:pPr>
            <a:endParaRPr sz="10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82b3f75e14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4" name="Google Shape;114;g82b3f75e14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457200" algn="l" rtl="0">
              <a:lnSpc>
                <a:spcPct val="115000"/>
              </a:lnSpc>
              <a:spcBef>
                <a:spcPts val="1200"/>
              </a:spcBef>
              <a:spcAft>
                <a:spcPts val="0"/>
              </a:spcAft>
              <a:buClr>
                <a:schemeClr val="dk1"/>
              </a:buClr>
              <a:buSzPts val="1100"/>
              <a:buFont typeface="Arial"/>
              <a:buNone/>
            </a:pPr>
            <a:r>
              <a:rPr lang="en" sz="1200" dirty="0">
                <a:solidFill>
                  <a:schemeClr val="dk1"/>
                </a:solidFill>
                <a:latin typeface="Helvetica Neue"/>
                <a:ea typeface="Helvetica Neue"/>
                <a:cs typeface="Helvetica Neue"/>
                <a:sym typeface="Helvetica Neue"/>
              </a:rPr>
              <a:t>Assigning language like this to ideas and images of queerness work to substitute this ideology’s value of heteronormativity (their connotative) to become the denotative idea of what role a “man” or “woman” is supposed to play and ultimately replacing the denotative with the heteronormative ideology’s connote, creating the myth that the movie critiques.</a:t>
            </a:r>
            <a:endParaRPr sz="1200" dirty="0">
              <a:solidFill>
                <a:schemeClr val="dk1"/>
              </a:solidFill>
              <a:latin typeface="Helvetica Neue"/>
              <a:ea typeface="Helvetica Neue"/>
              <a:cs typeface="Helvetica Neue"/>
              <a:sym typeface="Helvetica Neue"/>
            </a:endParaRPr>
          </a:p>
          <a:p>
            <a:pPr marL="0" lvl="0" indent="0" algn="l" rtl="0">
              <a:spcBef>
                <a:spcPts val="1200"/>
              </a:spcBef>
              <a:spcAft>
                <a:spcPts val="0"/>
              </a:spcAft>
              <a:buNone/>
            </a:pP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11.png"/><Relationship Id="rId4" Type="http://schemas.openxmlformats.org/officeDocument/2006/relationships/image" Target="../media/image10.jp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l="1999" t="2414" r="931" b="1014"/>
          <a:stretch/>
        </p:blipFill>
        <p:spPr>
          <a:xfrm>
            <a:off x="264675" y="1771175"/>
            <a:ext cx="2864458" cy="1601148"/>
          </a:xfrm>
          <a:prstGeom prst="rect">
            <a:avLst/>
          </a:prstGeom>
          <a:noFill/>
          <a:ln>
            <a:noFill/>
          </a:ln>
        </p:spPr>
      </p:pic>
      <p:pic>
        <p:nvPicPr>
          <p:cNvPr id="55" name="Google Shape;55;p13"/>
          <p:cNvPicPr preferRelativeResize="0"/>
          <p:nvPr/>
        </p:nvPicPr>
        <p:blipFill>
          <a:blip r:embed="rId4">
            <a:alphaModFix/>
          </a:blip>
          <a:stretch>
            <a:fillRect/>
          </a:stretch>
        </p:blipFill>
        <p:spPr>
          <a:xfrm>
            <a:off x="3129125" y="1770211"/>
            <a:ext cx="2875095" cy="1603101"/>
          </a:xfrm>
          <a:prstGeom prst="rect">
            <a:avLst/>
          </a:prstGeom>
          <a:noFill/>
          <a:ln>
            <a:noFill/>
          </a:ln>
        </p:spPr>
      </p:pic>
      <p:pic>
        <p:nvPicPr>
          <p:cNvPr id="56" name="Google Shape;56;p13"/>
          <p:cNvPicPr preferRelativeResize="0"/>
          <p:nvPr/>
        </p:nvPicPr>
        <p:blipFill>
          <a:blip r:embed="rId5">
            <a:alphaModFix/>
          </a:blip>
          <a:stretch>
            <a:fillRect/>
          </a:stretch>
        </p:blipFill>
        <p:spPr>
          <a:xfrm>
            <a:off x="6004225" y="1771175"/>
            <a:ext cx="2875101" cy="1601154"/>
          </a:xfrm>
          <a:prstGeom prst="rect">
            <a:avLst/>
          </a:prstGeom>
          <a:noFill/>
          <a:ln>
            <a:noFill/>
          </a:ln>
        </p:spPr>
      </p:pic>
      <p:sp>
        <p:nvSpPr>
          <p:cNvPr id="57" name="Google Shape;57;p13"/>
          <p:cNvSpPr txBox="1">
            <a:spLocks noGrp="1"/>
          </p:cNvSpPr>
          <p:nvPr>
            <p:ph type="ctrTitle" idx="4294967295"/>
          </p:nvPr>
        </p:nvSpPr>
        <p:spPr>
          <a:xfrm>
            <a:off x="2574900" y="621675"/>
            <a:ext cx="3994200" cy="7875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000" i="1">
                <a:latin typeface="Helvetica Neue"/>
                <a:ea typeface="Helvetica Neue"/>
                <a:cs typeface="Helvetica Neue"/>
                <a:sym typeface="Helvetica Neue"/>
              </a:rPr>
              <a:t>But I’m a Cheerleader</a:t>
            </a:r>
            <a:endParaRPr sz="3000" i="1">
              <a:latin typeface="Helvetica Neue"/>
              <a:ea typeface="Helvetica Neue"/>
              <a:cs typeface="Helvetica Neue"/>
              <a:sym typeface="Helvetica Neue"/>
            </a:endParaRPr>
          </a:p>
        </p:txBody>
      </p:sp>
      <p:sp>
        <p:nvSpPr>
          <p:cNvPr id="58" name="Google Shape;58;p13"/>
          <p:cNvSpPr txBox="1"/>
          <p:nvPr/>
        </p:nvSpPr>
        <p:spPr>
          <a:xfrm>
            <a:off x="1334325" y="3734325"/>
            <a:ext cx="6464700" cy="524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000">
                <a:solidFill>
                  <a:schemeClr val="dk2"/>
                </a:solidFill>
                <a:latin typeface="Helvetica Neue"/>
                <a:ea typeface="Helvetica Neue"/>
                <a:cs typeface="Helvetica Neue"/>
                <a:sym typeface="Helvetica Neue"/>
              </a:rPr>
              <a:t>Analyzing the use of satire to critique heteronormativity, through the lens of semiotics</a:t>
            </a:r>
            <a:endParaRPr sz="2000">
              <a:solidFill>
                <a:schemeClr val="dk2"/>
              </a:solidFill>
              <a:latin typeface="Helvetica Neue"/>
              <a:ea typeface="Helvetica Neue"/>
              <a:cs typeface="Helvetica Neue"/>
              <a:sym typeface="Helvetica Neue"/>
            </a:endParaRPr>
          </a:p>
          <a:p>
            <a:pPr marL="0" lvl="0" indent="0" algn="l" rtl="0">
              <a:spcBef>
                <a:spcPts val="0"/>
              </a:spcBef>
              <a:spcAft>
                <a:spcPts val="0"/>
              </a:spcAft>
              <a:buNone/>
            </a:pP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pic>
        <p:nvPicPr>
          <p:cNvPr id="63" name="Google Shape;63;p14"/>
          <p:cNvPicPr preferRelativeResize="0"/>
          <p:nvPr/>
        </p:nvPicPr>
        <p:blipFill>
          <a:blip r:embed="rId3">
            <a:alphaModFix/>
          </a:blip>
          <a:stretch>
            <a:fillRect/>
          </a:stretch>
        </p:blipFill>
        <p:spPr>
          <a:xfrm>
            <a:off x="166600" y="824024"/>
            <a:ext cx="6246027" cy="3495476"/>
          </a:xfrm>
          <a:prstGeom prst="rect">
            <a:avLst/>
          </a:prstGeom>
          <a:noFill/>
          <a:ln>
            <a:noFill/>
          </a:ln>
        </p:spPr>
      </p:pic>
      <p:sp>
        <p:nvSpPr>
          <p:cNvPr id="64" name="Google Shape;64;p14"/>
          <p:cNvSpPr txBox="1"/>
          <p:nvPr/>
        </p:nvSpPr>
        <p:spPr>
          <a:xfrm>
            <a:off x="6717150" y="2019163"/>
            <a:ext cx="2101800" cy="110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u="sng">
                <a:latin typeface="Helvetica Neue"/>
                <a:ea typeface="Helvetica Neue"/>
                <a:cs typeface="Helvetica Neue"/>
                <a:sym typeface="Helvetica Neue"/>
              </a:rPr>
              <a:t>Interpellation:</a:t>
            </a:r>
            <a:r>
              <a:rPr lang="en">
                <a:solidFill>
                  <a:schemeClr val="dk1"/>
                </a:solidFill>
                <a:latin typeface="Helvetica Neue"/>
                <a:ea typeface="Helvetica Neue"/>
                <a:cs typeface="Helvetica Neue"/>
                <a:sym typeface="Helvetica Neue"/>
              </a:rPr>
              <a:t> “the process by which ideological systems call out to or “hail” social subjects and tell them their place in the system.” (438) </a:t>
            </a:r>
            <a:endParaRPr>
              <a:solidFill>
                <a:schemeClr val="dk1"/>
              </a:solidFill>
              <a:latin typeface="Helvetica Neue"/>
              <a:ea typeface="Helvetica Neue"/>
              <a:cs typeface="Helvetica Neue"/>
              <a:sym typeface="Helvetica Neue"/>
            </a:endParaRPr>
          </a:p>
          <a:p>
            <a:pPr marL="0" lvl="0" indent="0" algn="l" rtl="0">
              <a:spcBef>
                <a:spcPts val="0"/>
              </a:spcBef>
              <a:spcAft>
                <a:spcPts val="0"/>
              </a:spcAft>
              <a:buNone/>
            </a:pPr>
            <a:endParaRPr sz="1200">
              <a:solidFill>
                <a:schemeClr val="dk1"/>
              </a:solidFill>
              <a:latin typeface="Times New Roman"/>
              <a:ea typeface="Times New Roman"/>
              <a:cs typeface="Times New Roman"/>
              <a:sym typeface="Times New Roman"/>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pic>
        <p:nvPicPr>
          <p:cNvPr id="69" name="Google Shape;69;p15"/>
          <p:cNvPicPr preferRelativeResize="0"/>
          <p:nvPr/>
        </p:nvPicPr>
        <p:blipFill>
          <a:blip r:embed="rId3">
            <a:alphaModFix/>
          </a:blip>
          <a:stretch>
            <a:fillRect/>
          </a:stretch>
        </p:blipFill>
        <p:spPr>
          <a:xfrm>
            <a:off x="178303" y="835225"/>
            <a:ext cx="4234621" cy="2381974"/>
          </a:xfrm>
          <a:prstGeom prst="rect">
            <a:avLst/>
          </a:prstGeom>
          <a:noFill/>
          <a:ln>
            <a:noFill/>
          </a:ln>
        </p:spPr>
      </p:pic>
      <p:pic>
        <p:nvPicPr>
          <p:cNvPr id="70" name="Google Shape;70;p15"/>
          <p:cNvPicPr preferRelativeResize="0"/>
          <p:nvPr/>
        </p:nvPicPr>
        <p:blipFill>
          <a:blip r:embed="rId4">
            <a:alphaModFix/>
          </a:blip>
          <a:stretch>
            <a:fillRect/>
          </a:stretch>
        </p:blipFill>
        <p:spPr>
          <a:xfrm>
            <a:off x="4698505" y="835200"/>
            <a:ext cx="4267193" cy="2381985"/>
          </a:xfrm>
          <a:prstGeom prst="rect">
            <a:avLst/>
          </a:prstGeom>
          <a:noFill/>
          <a:ln>
            <a:noFill/>
          </a:ln>
        </p:spPr>
      </p:pic>
      <p:sp>
        <p:nvSpPr>
          <p:cNvPr id="71" name="Google Shape;71;p15"/>
          <p:cNvSpPr txBox="1"/>
          <p:nvPr/>
        </p:nvSpPr>
        <p:spPr>
          <a:xfrm>
            <a:off x="2625250" y="3217200"/>
            <a:ext cx="3921900" cy="10911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1200"/>
              </a:spcBef>
              <a:spcAft>
                <a:spcPts val="1200"/>
              </a:spcAft>
              <a:buClr>
                <a:schemeClr val="dk1"/>
              </a:buClr>
              <a:buSzPts val="1100"/>
              <a:buFont typeface="Arial"/>
              <a:buNone/>
            </a:pPr>
            <a:r>
              <a:rPr lang="en" sz="1200">
                <a:solidFill>
                  <a:schemeClr val="dk1"/>
                </a:solidFill>
                <a:latin typeface="Helvetica Neue"/>
                <a:ea typeface="Helvetica Neue"/>
                <a:cs typeface="Helvetica Neue"/>
                <a:sym typeface="Helvetica Neue"/>
              </a:rPr>
              <a:t>Her friends and family have, as a result of interpellation, become worried that because Megan is presenting behaviors they associate with homosexuality, there is cause for concern and it must be unlearned. </a:t>
            </a:r>
            <a:endParaRPr sz="1200">
              <a:latin typeface="Helvetica Neue"/>
              <a:ea typeface="Helvetica Neue"/>
              <a:cs typeface="Helvetica Neue"/>
              <a:sym typeface="Helvetica Neue"/>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5"/>
        <p:cNvGrpSpPr/>
        <p:nvPr/>
      </p:nvGrpSpPr>
      <p:grpSpPr>
        <a:xfrm>
          <a:off x="0" y="0"/>
          <a:ext cx="0" cy="0"/>
          <a:chOff x="0" y="0"/>
          <a:chExt cx="0" cy="0"/>
        </a:xfrm>
      </p:grpSpPr>
      <p:pic>
        <p:nvPicPr>
          <p:cNvPr id="76" name="Google Shape;76;p16"/>
          <p:cNvPicPr preferRelativeResize="0"/>
          <p:nvPr/>
        </p:nvPicPr>
        <p:blipFill>
          <a:blip r:embed="rId3">
            <a:alphaModFix/>
          </a:blip>
          <a:stretch>
            <a:fillRect/>
          </a:stretch>
        </p:blipFill>
        <p:spPr>
          <a:xfrm>
            <a:off x="143750" y="993613"/>
            <a:ext cx="5630799" cy="3156276"/>
          </a:xfrm>
          <a:prstGeom prst="rect">
            <a:avLst/>
          </a:prstGeom>
          <a:noFill/>
          <a:ln>
            <a:noFill/>
          </a:ln>
        </p:spPr>
      </p:pic>
      <p:pic>
        <p:nvPicPr>
          <p:cNvPr id="77" name="Google Shape;77;p16"/>
          <p:cNvPicPr preferRelativeResize="0"/>
          <p:nvPr/>
        </p:nvPicPr>
        <p:blipFill rotWithShape="1">
          <a:blip r:embed="rId4">
            <a:alphaModFix/>
          </a:blip>
          <a:srcRect l="16229" t="14022" r="16511" b="13733"/>
          <a:stretch/>
        </p:blipFill>
        <p:spPr>
          <a:xfrm>
            <a:off x="6072475" y="687238"/>
            <a:ext cx="2631450" cy="37690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pic>
        <p:nvPicPr>
          <p:cNvPr id="82" name="Google Shape;82;p17"/>
          <p:cNvPicPr preferRelativeResize="0"/>
          <p:nvPr/>
        </p:nvPicPr>
        <p:blipFill>
          <a:blip r:embed="rId3">
            <a:alphaModFix/>
          </a:blip>
          <a:stretch>
            <a:fillRect/>
          </a:stretch>
        </p:blipFill>
        <p:spPr>
          <a:xfrm>
            <a:off x="3153862" y="1772625"/>
            <a:ext cx="2836276" cy="1587958"/>
          </a:xfrm>
          <a:prstGeom prst="rect">
            <a:avLst/>
          </a:prstGeom>
          <a:noFill/>
          <a:ln>
            <a:noFill/>
          </a:ln>
        </p:spPr>
      </p:pic>
      <p:pic>
        <p:nvPicPr>
          <p:cNvPr id="83" name="Google Shape;83;p17"/>
          <p:cNvPicPr preferRelativeResize="0"/>
          <p:nvPr/>
        </p:nvPicPr>
        <p:blipFill>
          <a:blip r:embed="rId4">
            <a:alphaModFix/>
          </a:blip>
          <a:stretch>
            <a:fillRect/>
          </a:stretch>
        </p:blipFill>
        <p:spPr>
          <a:xfrm>
            <a:off x="3153850" y="3433701"/>
            <a:ext cx="2836266" cy="1595399"/>
          </a:xfrm>
          <a:prstGeom prst="rect">
            <a:avLst/>
          </a:prstGeom>
          <a:noFill/>
          <a:ln>
            <a:noFill/>
          </a:ln>
        </p:spPr>
      </p:pic>
      <p:pic>
        <p:nvPicPr>
          <p:cNvPr id="84" name="Google Shape;84;p17"/>
          <p:cNvPicPr preferRelativeResize="0"/>
          <p:nvPr/>
        </p:nvPicPr>
        <p:blipFill>
          <a:blip r:embed="rId5">
            <a:alphaModFix/>
          </a:blip>
          <a:stretch>
            <a:fillRect/>
          </a:stretch>
        </p:blipFill>
        <p:spPr>
          <a:xfrm>
            <a:off x="3153862" y="114400"/>
            <a:ext cx="2836274" cy="1585119"/>
          </a:xfrm>
          <a:prstGeom prst="rect">
            <a:avLst/>
          </a:prstGeom>
          <a:noFill/>
          <a:ln>
            <a:noFill/>
          </a:ln>
        </p:spPr>
      </p:pic>
      <p:sp>
        <p:nvSpPr>
          <p:cNvPr id="85" name="Google Shape;85;p17"/>
          <p:cNvSpPr txBox="1"/>
          <p:nvPr/>
        </p:nvSpPr>
        <p:spPr>
          <a:xfrm>
            <a:off x="346700" y="114400"/>
            <a:ext cx="2275200" cy="1256700"/>
          </a:xfrm>
          <a:prstGeom prst="rect">
            <a:avLst/>
          </a:prstGeom>
          <a:noFill/>
          <a:ln>
            <a:noFill/>
          </a:ln>
        </p:spPr>
        <p:txBody>
          <a:bodyPr spcFirstLastPara="1" wrap="square" lIns="91425" tIns="91425" rIns="91425" bIns="91425" anchor="t" anchorCtr="0">
            <a:noAutofit/>
          </a:bodyPr>
          <a:lstStyle/>
          <a:p>
            <a:pPr marL="0" lvl="0" indent="457200" algn="l" rtl="0">
              <a:spcBef>
                <a:spcPts val="1200"/>
              </a:spcBef>
              <a:spcAft>
                <a:spcPts val="1200"/>
              </a:spcAft>
              <a:buClr>
                <a:schemeClr val="dk1"/>
              </a:buClr>
              <a:buSzPts val="1100"/>
              <a:buFont typeface="Arial"/>
              <a:buNone/>
            </a:pPr>
            <a:r>
              <a:rPr lang="en" sz="1000">
                <a:solidFill>
                  <a:schemeClr val="dk1"/>
                </a:solidFill>
                <a:latin typeface="Helvetica Neue"/>
                <a:ea typeface="Helvetica Neue"/>
                <a:cs typeface="Helvetica Neue"/>
                <a:sym typeface="Helvetica Neue"/>
              </a:rPr>
              <a:t>In step one, when Megan is questioned about whether or not she has “unnatural thoughts” about women. She responds by simply saying “i don’t think it’s unnatural”. </a:t>
            </a:r>
            <a:endParaRPr sz="1000">
              <a:latin typeface="Helvetica Neue"/>
              <a:ea typeface="Helvetica Neue"/>
              <a:cs typeface="Helvetica Neue"/>
              <a:sym typeface="Helvetica Neue"/>
            </a:endParaRPr>
          </a:p>
        </p:txBody>
      </p:sp>
      <p:sp>
        <p:nvSpPr>
          <p:cNvPr id="86" name="Google Shape;86;p17"/>
          <p:cNvSpPr txBox="1"/>
          <p:nvPr/>
        </p:nvSpPr>
        <p:spPr>
          <a:xfrm>
            <a:off x="6240450" y="1371100"/>
            <a:ext cx="2836200" cy="884100"/>
          </a:xfrm>
          <a:prstGeom prst="rect">
            <a:avLst/>
          </a:prstGeom>
          <a:noFill/>
          <a:ln>
            <a:noFill/>
          </a:ln>
        </p:spPr>
        <p:txBody>
          <a:bodyPr spcFirstLastPara="1" wrap="square" lIns="91425" tIns="91425" rIns="91425" bIns="91425" anchor="t" anchorCtr="0">
            <a:noAutofit/>
          </a:bodyPr>
          <a:lstStyle/>
          <a:p>
            <a:pPr marL="0" lvl="0" indent="457200" algn="l" rtl="0">
              <a:spcBef>
                <a:spcPts val="1200"/>
              </a:spcBef>
              <a:spcAft>
                <a:spcPts val="1200"/>
              </a:spcAft>
              <a:buClr>
                <a:schemeClr val="dk1"/>
              </a:buClr>
              <a:buSzPts val="1100"/>
              <a:buFont typeface="Arial"/>
              <a:buNone/>
            </a:pPr>
            <a:r>
              <a:rPr lang="en" sz="1000">
                <a:solidFill>
                  <a:schemeClr val="dk1"/>
                </a:solidFill>
                <a:latin typeface="Helvetica Neue"/>
                <a:ea typeface="Helvetica Neue"/>
                <a:cs typeface="Helvetica Neue"/>
                <a:sym typeface="Helvetica Neue"/>
              </a:rPr>
              <a:t>Again, highlighting the disconnect between what has been interpellated onto the program director, and Megan. </a:t>
            </a:r>
            <a:endParaRPr sz="1000">
              <a:latin typeface="Helvetica Neue"/>
              <a:ea typeface="Helvetica Neue"/>
              <a:cs typeface="Helvetica Neue"/>
              <a:sym typeface="Helvetica Neue"/>
            </a:endParaRPr>
          </a:p>
        </p:txBody>
      </p:sp>
      <p:sp>
        <p:nvSpPr>
          <p:cNvPr id="87" name="Google Shape;87;p17"/>
          <p:cNvSpPr txBox="1"/>
          <p:nvPr/>
        </p:nvSpPr>
        <p:spPr>
          <a:xfrm>
            <a:off x="628400" y="2571750"/>
            <a:ext cx="1993500" cy="1018500"/>
          </a:xfrm>
          <a:prstGeom prst="rect">
            <a:avLst/>
          </a:prstGeom>
          <a:noFill/>
          <a:ln>
            <a:noFill/>
          </a:ln>
        </p:spPr>
        <p:txBody>
          <a:bodyPr spcFirstLastPara="1" wrap="square" lIns="91425" tIns="91425" rIns="91425" bIns="91425" anchor="t" anchorCtr="0">
            <a:noAutofit/>
          </a:bodyPr>
          <a:lstStyle/>
          <a:p>
            <a:pPr marL="0" lvl="0" indent="0" algn="l" rtl="0">
              <a:spcBef>
                <a:spcPts val="1200"/>
              </a:spcBef>
              <a:spcAft>
                <a:spcPts val="1200"/>
              </a:spcAft>
              <a:buClr>
                <a:schemeClr val="dk1"/>
              </a:buClr>
              <a:buSzPts val="1100"/>
              <a:buFont typeface="Arial"/>
              <a:buNone/>
            </a:pPr>
            <a:r>
              <a:rPr lang="en" sz="1000">
                <a:solidFill>
                  <a:schemeClr val="dk1"/>
                </a:solidFill>
                <a:latin typeface="Helvetica Neue"/>
                <a:ea typeface="Helvetica Neue"/>
                <a:cs typeface="Helvetica Neue"/>
                <a:sym typeface="Helvetica Neue"/>
              </a:rPr>
              <a:t>In the second step, the girls practice cleaning the home and giving each other makeovers, while the boys practice working on the mechanics of a car and chopping wood. </a:t>
            </a:r>
            <a:endParaRPr sz="1000">
              <a:latin typeface="Helvetica Neue"/>
              <a:ea typeface="Helvetica Neue"/>
              <a:cs typeface="Helvetica Neue"/>
              <a:sym typeface="Helvetica Neue"/>
            </a:endParaRPr>
          </a:p>
        </p:txBody>
      </p:sp>
      <p:sp>
        <p:nvSpPr>
          <p:cNvPr id="88" name="Google Shape;88;p17"/>
          <p:cNvSpPr txBox="1"/>
          <p:nvPr/>
        </p:nvSpPr>
        <p:spPr>
          <a:xfrm>
            <a:off x="6434250" y="3722150"/>
            <a:ext cx="2448600" cy="1018500"/>
          </a:xfrm>
          <a:prstGeom prst="rect">
            <a:avLst/>
          </a:prstGeom>
          <a:noFill/>
          <a:ln>
            <a:noFill/>
          </a:ln>
        </p:spPr>
        <p:txBody>
          <a:bodyPr spcFirstLastPara="1" wrap="square" lIns="91425" tIns="91425" rIns="91425" bIns="91425" anchor="t" anchorCtr="0">
            <a:noAutofit/>
          </a:bodyPr>
          <a:lstStyle/>
          <a:p>
            <a:pPr marL="0" lvl="0" indent="0" algn="l" rtl="0">
              <a:spcBef>
                <a:spcPts val="1200"/>
              </a:spcBef>
              <a:spcAft>
                <a:spcPts val="0"/>
              </a:spcAft>
              <a:buClr>
                <a:schemeClr val="dk1"/>
              </a:buClr>
              <a:buSzPts val="1100"/>
              <a:buFont typeface="Arial"/>
              <a:buNone/>
            </a:pPr>
            <a:r>
              <a:rPr lang="en" sz="1000">
                <a:solidFill>
                  <a:schemeClr val="dk1"/>
                </a:solidFill>
                <a:latin typeface="Helvetica Neue"/>
                <a:ea typeface="Helvetica Neue"/>
                <a:cs typeface="Helvetica Neue"/>
                <a:sym typeface="Helvetica Neue"/>
              </a:rPr>
              <a:t>The program is relying on what this ideology has interpolated into a society.</a:t>
            </a:r>
            <a:endParaRPr sz="1000">
              <a:solidFill>
                <a:schemeClr val="dk1"/>
              </a:solidFill>
              <a:latin typeface="Helvetica Neue"/>
              <a:ea typeface="Helvetica Neue"/>
              <a:cs typeface="Helvetica Neue"/>
              <a:sym typeface="Helvetica Neue"/>
            </a:endParaRPr>
          </a:p>
          <a:p>
            <a:pPr marL="0" lvl="0" indent="0" algn="l" rtl="0">
              <a:spcBef>
                <a:spcPts val="1200"/>
              </a:spcBef>
              <a:spcAft>
                <a:spcPts val="0"/>
              </a:spcAft>
              <a:buClr>
                <a:schemeClr val="dk1"/>
              </a:buClr>
              <a:buSzPts val="1100"/>
              <a:buFont typeface="Arial"/>
              <a:buNone/>
            </a:pPr>
            <a:endParaRPr sz="1100">
              <a:solidFill>
                <a:schemeClr val="dk1"/>
              </a:solidFill>
            </a:endParaRPr>
          </a:p>
          <a:p>
            <a:pPr marL="0" lvl="0" indent="0" algn="l" rtl="0">
              <a:spcBef>
                <a:spcPts val="0"/>
              </a:spcBef>
              <a:spcAft>
                <a:spcPts val="0"/>
              </a:spcAft>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pic>
        <p:nvPicPr>
          <p:cNvPr id="93" name="Google Shape;93;p18"/>
          <p:cNvPicPr preferRelativeResize="0"/>
          <p:nvPr/>
        </p:nvPicPr>
        <p:blipFill rotWithShape="1">
          <a:blip r:embed="rId3">
            <a:alphaModFix/>
          </a:blip>
          <a:srcRect l="1999" t="2414" r="931" b="1014"/>
          <a:stretch/>
        </p:blipFill>
        <p:spPr>
          <a:xfrm>
            <a:off x="264675" y="1015963"/>
            <a:ext cx="2864458" cy="1601148"/>
          </a:xfrm>
          <a:prstGeom prst="rect">
            <a:avLst/>
          </a:prstGeom>
          <a:noFill/>
          <a:ln>
            <a:noFill/>
          </a:ln>
        </p:spPr>
      </p:pic>
      <p:pic>
        <p:nvPicPr>
          <p:cNvPr id="94" name="Google Shape;94;p18"/>
          <p:cNvPicPr preferRelativeResize="0"/>
          <p:nvPr/>
        </p:nvPicPr>
        <p:blipFill>
          <a:blip r:embed="rId4">
            <a:alphaModFix/>
          </a:blip>
          <a:stretch>
            <a:fillRect/>
          </a:stretch>
        </p:blipFill>
        <p:spPr>
          <a:xfrm>
            <a:off x="3129125" y="1014998"/>
            <a:ext cx="2875095" cy="1603101"/>
          </a:xfrm>
          <a:prstGeom prst="rect">
            <a:avLst/>
          </a:prstGeom>
          <a:noFill/>
          <a:ln>
            <a:noFill/>
          </a:ln>
        </p:spPr>
      </p:pic>
      <p:pic>
        <p:nvPicPr>
          <p:cNvPr id="95" name="Google Shape;95;p18"/>
          <p:cNvPicPr preferRelativeResize="0"/>
          <p:nvPr/>
        </p:nvPicPr>
        <p:blipFill>
          <a:blip r:embed="rId5">
            <a:alphaModFix/>
          </a:blip>
          <a:stretch>
            <a:fillRect/>
          </a:stretch>
        </p:blipFill>
        <p:spPr>
          <a:xfrm>
            <a:off x="6004225" y="1015962"/>
            <a:ext cx="2875101" cy="1601154"/>
          </a:xfrm>
          <a:prstGeom prst="rect">
            <a:avLst/>
          </a:prstGeom>
          <a:noFill/>
          <a:ln>
            <a:noFill/>
          </a:ln>
        </p:spPr>
      </p:pic>
      <p:sp>
        <p:nvSpPr>
          <p:cNvPr id="96" name="Google Shape;96;p18"/>
          <p:cNvSpPr txBox="1"/>
          <p:nvPr/>
        </p:nvSpPr>
        <p:spPr>
          <a:xfrm>
            <a:off x="2193975" y="2863713"/>
            <a:ext cx="4745400" cy="1264800"/>
          </a:xfrm>
          <a:prstGeom prst="rect">
            <a:avLst/>
          </a:prstGeom>
          <a:noFill/>
          <a:ln>
            <a:noFill/>
          </a:ln>
        </p:spPr>
        <p:txBody>
          <a:bodyPr spcFirstLastPara="1" wrap="square" lIns="91425" tIns="91425" rIns="91425" bIns="91425" anchor="t" anchorCtr="0">
            <a:noAutofit/>
          </a:bodyPr>
          <a:lstStyle/>
          <a:p>
            <a:pPr marL="0" lvl="0" indent="457200" algn="ctr" rtl="0">
              <a:lnSpc>
                <a:spcPct val="115000"/>
              </a:lnSpc>
              <a:spcBef>
                <a:spcPts val="1200"/>
              </a:spcBef>
              <a:spcAft>
                <a:spcPts val="1200"/>
              </a:spcAft>
              <a:buClr>
                <a:schemeClr val="dk1"/>
              </a:buClr>
              <a:buSzPts val="1100"/>
              <a:buFont typeface="Arial"/>
              <a:buNone/>
            </a:pPr>
            <a:r>
              <a:rPr lang="en" u="sng">
                <a:solidFill>
                  <a:schemeClr val="dk1"/>
                </a:solidFill>
                <a:latin typeface="Helvetica Neue"/>
                <a:ea typeface="Helvetica Neue"/>
                <a:cs typeface="Helvetica Neue"/>
                <a:sym typeface="Helvetica Neue"/>
              </a:rPr>
              <a:t>Myth:</a:t>
            </a:r>
            <a:r>
              <a:rPr lang="en">
                <a:solidFill>
                  <a:schemeClr val="dk1"/>
                </a:solidFill>
                <a:latin typeface="Helvetica Neue"/>
                <a:ea typeface="Helvetica Neue"/>
                <a:cs typeface="Helvetica Neue"/>
                <a:sym typeface="Helvetica Neue"/>
              </a:rPr>
              <a:t> “the hidden set of rules, codes, and conventions through which meanings, which are in reality specific to certain groups, are rendered universal and given for a whole society”. (442) </a:t>
            </a:r>
            <a:endParaRPr>
              <a:latin typeface="Helvetica Neue"/>
              <a:ea typeface="Helvetica Neue"/>
              <a:cs typeface="Helvetica Neue"/>
              <a:sym typeface="Helvetica Neue"/>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1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 name="Google Shape;102;p1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endParaRPr/>
          </a:p>
        </p:txBody>
      </p:sp>
      <p:pic>
        <p:nvPicPr>
          <p:cNvPr id="103" name="Google Shape;103;p19"/>
          <p:cNvPicPr preferRelativeResize="0"/>
          <p:nvPr/>
        </p:nvPicPr>
        <p:blipFill>
          <a:blip r:embed="rId3">
            <a:alphaModFix/>
          </a:blip>
          <a:stretch>
            <a:fillRect/>
          </a:stretch>
        </p:blipFill>
        <p:spPr>
          <a:xfrm>
            <a:off x="3485" y="0"/>
            <a:ext cx="9137028" cy="514349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pic>
        <p:nvPicPr>
          <p:cNvPr id="108" name="Google Shape;108;p20"/>
          <p:cNvPicPr preferRelativeResize="0"/>
          <p:nvPr/>
        </p:nvPicPr>
        <p:blipFill>
          <a:blip r:embed="rId3">
            <a:alphaModFix/>
          </a:blip>
          <a:stretch>
            <a:fillRect/>
          </a:stretch>
        </p:blipFill>
        <p:spPr>
          <a:xfrm>
            <a:off x="166950" y="709275"/>
            <a:ext cx="4295876" cy="2424792"/>
          </a:xfrm>
          <a:prstGeom prst="rect">
            <a:avLst/>
          </a:prstGeom>
          <a:noFill/>
          <a:ln>
            <a:noFill/>
          </a:ln>
        </p:spPr>
      </p:pic>
      <p:pic>
        <p:nvPicPr>
          <p:cNvPr id="109" name="Google Shape;109;p20"/>
          <p:cNvPicPr preferRelativeResize="0"/>
          <p:nvPr/>
        </p:nvPicPr>
        <p:blipFill>
          <a:blip r:embed="rId4">
            <a:alphaModFix/>
          </a:blip>
          <a:stretch>
            <a:fillRect/>
          </a:stretch>
        </p:blipFill>
        <p:spPr>
          <a:xfrm>
            <a:off x="4681175" y="720500"/>
            <a:ext cx="4295874" cy="2402325"/>
          </a:xfrm>
          <a:prstGeom prst="rect">
            <a:avLst/>
          </a:prstGeom>
          <a:noFill/>
          <a:ln>
            <a:noFill/>
          </a:ln>
        </p:spPr>
      </p:pic>
      <p:sp>
        <p:nvSpPr>
          <p:cNvPr id="110" name="Google Shape;110;p20"/>
          <p:cNvSpPr txBox="1"/>
          <p:nvPr/>
        </p:nvSpPr>
        <p:spPr>
          <a:xfrm>
            <a:off x="633538" y="3315225"/>
            <a:ext cx="3362700" cy="793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1200"/>
              </a:spcAft>
              <a:buClr>
                <a:schemeClr val="dk1"/>
              </a:buClr>
              <a:buSzPts val="1100"/>
              <a:buFont typeface="Arial"/>
              <a:buNone/>
            </a:pPr>
            <a:r>
              <a:rPr lang="en" sz="1000">
                <a:solidFill>
                  <a:schemeClr val="dk1"/>
                </a:solidFill>
                <a:latin typeface="Helvetica Neue"/>
                <a:ea typeface="Helvetica Neue"/>
                <a:cs typeface="Helvetica Neue"/>
                <a:sym typeface="Helvetica Neue"/>
              </a:rPr>
              <a:t>Emphasis on blue and pink to enforce the environment of exaggerated gender binaries that become ridiculous. </a:t>
            </a:r>
            <a:endParaRPr sz="1000">
              <a:latin typeface="Helvetica Neue"/>
              <a:ea typeface="Helvetica Neue"/>
              <a:cs typeface="Helvetica Neue"/>
              <a:sym typeface="Helvetica Neue"/>
            </a:endParaRPr>
          </a:p>
        </p:txBody>
      </p:sp>
      <p:sp>
        <p:nvSpPr>
          <p:cNvPr id="111" name="Google Shape;111;p20"/>
          <p:cNvSpPr txBox="1"/>
          <p:nvPr/>
        </p:nvSpPr>
        <p:spPr>
          <a:xfrm>
            <a:off x="4681175" y="2990025"/>
            <a:ext cx="4182000" cy="1444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en" sz="1000">
                <a:solidFill>
                  <a:schemeClr val="dk1"/>
                </a:solidFill>
                <a:latin typeface="Helvetica Neue"/>
                <a:ea typeface="Helvetica Neue"/>
                <a:cs typeface="Helvetica Neue"/>
                <a:sym typeface="Helvetica Neue"/>
              </a:rPr>
              <a:t>The girls sleep in a room that is entirely pink and all of the sets in which they practice their activities in “rediscovering your gender identity” are covered completely in a hot or baby pink color. </a:t>
            </a:r>
            <a:endParaRPr sz="1000">
              <a:solidFill>
                <a:schemeClr val="dk1"/>
              </a:solidFill>
              <a:latin typeface="Helvetica Neue"/>
              <a:ea typeface="Helvetica Neue"/>
              <a:cs typeface="Helvetica Neue"/>
              <a:sym typeface="Helvetica Neue"/>
            </a:endParaRPr>
          </a:p>
          <a:p>
            <a:pPr marL="0" lvl="0" indent="0" algn="l" rtl="0">
              <a:lnSpc>
                <a:spcPct val="115000"/>
              </a:lnSpc>
              <a:spcBef>
                <a:spcPts val="1200"/>
              </a:spcBef>
              <a:spcAft>
                <a:spcPts val="1200"/>
              </a:spcAft>
              <a:buNone/>
            </a:pPr>
            <a:r>
              <a:rPr lang="en" sz="1000">
                <a:solidFill>
                  <a:schemeClr val="dk1"/>
                </a:solidFill>
                <a:latin typeface="Helvetica Neue"/>
                <a:ea typeface="Helvetica Neue"/>
                <a:cs typeface="Helvetica Neue"/>
                <a:sym typeface="Helvetica Neue"/>
              </a:rPr>
              <a:t>These overstated patterns make it so that any deviation from these rules and categories stand out as unnatural.</a:t>
            </a:r>
            <a:endParaRPr sz="1000">
              <a:latin typeface="Helvetica Neue"/>
              <a:ea typeface="Helvetica Neue"/>
              <a:cs typeface="Helvetica Neue"/>
              <a:sym typeface="Helvetica Neue"/>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pic>
        <p:nvPicPr>
          <p:cNvPr id="116" name="Google Shape;116;p21"/>
          <p:cNvPicPr preferRelativeResize="0"/>
          <p:nvPr/>
        </p:nvPicPr>
        <p:blipFill>
          <a:blip r:embed="rId3">
            <a:alphaModFix/>
          </a:blip>
          <a:stretch>
            <a:fillRect/>
          </a:stretch>
        </p:blipFill>
        <p:spPr>
          <a:xfrm>
            <a:off x="4583200" y="800113"/>
            <a:ext cx="4419599" cy="2476325"/>
          </a:xfrm>
          <a:prstGeom prst="rect">
            <a:avLst/>
          </a:prstGeom>
          <a:noFill/>
          <a:ln>
            <a:noFill/>
          </a:ln>
        </p:spPr>
      </p:pic>
      <p:pic>
        <p:nvPicPr>
          <p:cNvPr id="117" name="Google Shape;117;p21"/>
          <p:cNvPicPr preferRelativeResize="0"/>
          <p:nvPr/>
        </p:nvPicPr>
        <p:blipFill>
          <a:blip r:embed="rId4">
            <a:alphaModFix/>
          </a:blip>
          <a:stretch>
            <a:fillRect/>
          </a:stretch>
        </p:blipFill>
        <p:spPr>
          <a:xfrm>
            <a:off x="141200" y="804975"/>
            <a:ext cx="4419601" cy="2466608"/>
          </a:xfrm>
          <a:prstGeom prst="rect">
            <a:avLst/>
          </a:prstGeom>
          <a:noFill/>
          <a:ln>
            <a:noFill/>
          </a:ln>
        </p:spPr>
      </p:pic>
      <p:sp>
        <p:nvSpPr>
          <p:cNvPr id="118" name="Google Shape;118;p21"/>
          <p:cNvSpPr txBox="1"/>
          <p:nvPr/>
        </p:nvSpPr>
        <p:spPr>
          <a:xfrm>
            <a:off x="141200" y="3365375"/>
            <a:ext cx="4419600" cy="978000"/>
          </a:xfrm>
          <a:prstGeom prst="rect">
            <a:avLst/>
          </a:prstGeom>
          <a:noFill/>
          <a:ln>
            <a:noFill/>
          </a:ln>
        </p:spPr>
        <p:txBody>
          <a:bodyPr spcFirstLastPara="1" wrap="square" lIns="91425" tIns="91425" rIns="91425" bIns="91425" anchor="t" anchorCtr="0">
            <a:noAutofit/>
          </a:bodyPr>
          <a:lstStyle/>
          <a:p>
            <a:pPr marL="0" lvl="0" indent="457200" algn="l" rtl="0">
              <a:lnSpc>
                <a:spcPct val="115000"/>
              </a:lnSpc>
              <a:spcBef>
                <a:spcPts val="1200"/>
              </a:spcBef>
              <a:spcAft>
                <a:spcPts val="1200"/>
              </a:spcAft>
              <a:buClr>
                <a:schemeClr val="dk1"/>
              </a:buClr>
              <a:buSzPts val="1100"/>
              <a:buFont typeface="Arial"/>
              <a:buNone/>
            </a:pPr>
            <a:r>
              <a:rPr lang="en" sz="1000">
                <a:solidFill>
                  <a:schemeClr val="dk1"/>
                </a:solidFill>
                <a:latin typeface="Helvetica Neue"/>
                <a:ea typeface="Helvetica Neue"/>
                <a:cs typeface="Helvetica Neue"/>
                <a:sym typeface="Helvetica Neue"/>
              </a:rPr>
              <a:t>The language that is used by True Directions and often in the discourse surrounding queer people and conversion therapy are terms like “(un)natural” and “(in)appropriate”. </a:t>
            </a:r>
            <a:endParaRPr sz="1000">
              <a:latin typeface="Helvetica Neue"/>
              <a:ea typeface="Helvetica Neue"/>
              <a:cs typeface="Helvetica Neue"/>
              <a:sym typeface="Helvetica Neue"/>
            </a:endParaRPr>
          </a:p>
        </p:txBody>
      </p:sp>
      <p:sp>
        <p:nvSpPr>
          <p:cNvPr id="119" name="Google Shape;119;p21"/>
          <p:cNvSpPr txBox="1"/>
          <p:nvPr/>
        </p:nvSpPr>
        <p:spPr>
          <a:xfrm>
            <a:off x="5059600" y="3431825"/>
            <a:ext cx="3466800" cy="845100"/>
          </a:xfrm>
          <a:prstGeom prst="rect">
            <a:avLst/>
          </a:prstGeom>
          <a:noFill/>
          <a:ln>
            <a:noFill/>
          </a:ln>
        </p:spPr>
        <p:txBody>
          <a:bodyPr spcFirstLastPara="1" wrap="square" lIns="91425" tIns="91425" rIns="91425" bIns="91425" anchor="t" anchorCtr="0">
            <a:noAutofit/>
          </a:bodyPr>
          <a:lstStyle/>
          <a:p>
            <a:pPr marL="0" lvl="0" indent="457200" algn="l" rtl="0">
              <a:lnSpc>
                <a:spcPct val="115000"/>
              </a:lnSpc>
              <a:spcBef>
                <a:spcPts val="1200"/>
              </a:spcBef>
              <a:spcAft>
                <a:spcPts val="1200"/>
              </a:spcAft>
              <a:buClr>
                <a:schemeClr val="dk1"/>
              </a:buClr>
              <a:buSzPts val="1100"/>
              <a:buFont typeface="Arial"/>
              <a:buNone/>
            </a:pPr>
            <a:r>
              <a:rPr lang="en" sz="1000">
                <a:solidFill>
                  <a:schemeClr val="dk1"/>
                </a:solidFill>
                <a:latin typeface="Helvetica Neue"/>
                <a:ea typeface="Helvetica Neue"/>
                <a:cs typeface="Helvetica Neue"/>
                <a:sym typeface="Helvetica Neue"/>
              </a:rPr>
              <a:t>Megan’s attraction to women is referred to by her parents as an “unhealthy lifestyle” </a:t>
            </a:r>
            <a:endParaRPr sz="1000">
              <a:latin typeface="Helvetica Neue"/>
              <a:ea typeface="Helvetica Neue"/>
              <a:cs typeface="Helvetica Neue"/>
              <a:sym typeface="Helvetica Neue"/>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745</Words>
  <Application>Microsoft Macintosh PowerPoint</Application>
  <PresentationFormat>On-screen Show (16:9)</PresentationFormat>
  <Paragraphs>21</Paragraphs>
  <Slides>9</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Helvetica Neue</vt:lpstr>
      <vt:lpstr>Times New Roman</vt:lpstr>
      <vt:lpstr>Simple Light</vt:lpstr>
      <vt:lpstr>But I’m a Cheerleader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But I’m a Cheerleader</dc:title>
  <cp:lastModifiedBy>Gort, Gene</cp:lastModifiedBy>
  <cp:revision>1</cp:revision>
  <dcterms:modified xsi:type="dcterms:W3CDTF">2020-04-07T14:11:04Z</dcterms:modified>
</cp:coreProperties>
</file>